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</p:sldIdLst>
  <p:sldSz cy="6858000" cx="12192000"/>
  <p:notesSz cx="7315200" cy="9601200"/>
  <p:embeddedFontLst>
    <p:embeddedFont>
      <p:font typeface="Ubuntu"/>
      <p:regular r:id="rId91"/>
      <p:bold r:id="rId92"/>
      <p:italic r:id="rId93"/>
      <p:boldItalic r:id="rId94"/>
    </p:embeddedFont>
    <p:embeddedFont>
      <p:font typeface="ADLaM Display"/>
      <p:regular r:id="rId95"/>
    </p:embeddedFont>
    <p:embeddedFont>
      <p:font typeface="Roboto"/>
      <p:regular r:id="rId96"/>
      <p:bold r:id="rId97"/>
      <p:italic r:id="rId98"/>
      <p:boldItalic r:id="rId99"/>
    </p:embeddedFont>
    <p:embeddedFont>
      <p:font typeface="Libre Franklin Black"/>
      <p:bold r:id="rId100"/>
      <p:boldItalic r:id="rId101"/>
    </p:embeddedFont>
    <p:embeddedFont>
      <p:font typeface="Noto Sans Coptic"/>
      <p:regular r:id="rId102"/>
    </p:embeddedFont>
    <p:embeddedFont>
      <p:font typeface="Open Sans"/>
      <p:regular r:id="rId103"/>
      <p:bold r:id="rId104"/>
      <p:italic r:id="rId105"/>
      <p:boldItalic r:id="rId10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07" roundtripDataSignature="AMtx7mgscZydeseORSvO1DaqYEprpT+A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4DF232-43E3-4CA5-89AB-EB01DAED7306}">
  <a:tblStyle styleId="{FA4DF232-43E3-4CA5-89AB-EB01DAED730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customschemas.google.com/relationships/presentationmetadata" Target="metadata"/><Relationship Id="rId106" Type="http://schemas.openxmlformats.org/officeDocument/2006/relationships/font" Target="fonts/OpenSans-boldItalic.fntdata"/><Relationship Id="rId105" Type="http://schemas.openxmlformats.org/officeDocument/2006/relationships/font" Target="fonts/OpenSans-italic.fntdata"/><Relationship Id="rId104" Type="http://schemas.openxmlformats.org/officeDocument/2006/relationships/font" Target="fonts/OpenSans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OpenSans-regular.fntdata"/><Relationship Id="rId102" Type="http://schemas.openxmlformats.org/officeDocument/2006/relationships/font" Target="fonts/NotoSansCoptic-regular.fntdata"/><Relationship Id="rId101" Type="http://schemas.openxmlformats.org/officeDocument/2006/relationships/font" Target="fonts/LibreFranklinBlack-boldItalic.fntdata"/><Relationship Id="rId100" Type="http://schemas.openxmlformats.org/officeDocument/2006/relationships/font" Target="fonts/LibreFranklinBlack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ADLaMDisplay-regular.fntdata"/><Relationship Id="rId94" Type="http://schemas.openxmlformats.org/officeDocument/2006/relationships/font" Target="fonts/Ubuntu-boldItalic.fntdata"/><Relationship Id="rId97" Type="http://schemas.openxmlformats.org/officeDocument/2006/relationships/font" Target="fonts/Roboto-bold.fntdata"/><Relationship Id="rId96" Type="http://schemas.openxmlformats.org/officeDocument/2006/relationships/font" Target="fonts/Roboto-regular.fntdata"/><Relationship Id="rId11" Type="http://schemas.openxmlformats.org/officeDocument/2006/relationships/slide" Target="slides/slide6.xml"/><Relationship Id="rId99" Type="http://schemas.openxmlformats.org/officeDocument/2006/relationships/font" Target="fonts/Roboto-boldItalic.fntdata"/><Relationship Id="rId10" Type="http://schemas.openxmlformats.org/officeDocument/2006/relationships/slide" Target="slides/slide5.xml"/><Relationship Id="rId98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Ubuntu-regular.fntdata"/><Relationship Id="rId90" Type="http://schemas.openxmlformats.org/officeDocument/2006/relationships/slide" Target="slides/slide85.xml"/><Relationship Id="rId93" Type="http://schemas.openxmlformats.org/officeDocument/2006/relationships/font" Target="fonts/Ubuntu-italic.fntdata"/><Relationship Id="rId92" Type="http://schemas.openxmlformats.org/officeDocument/2006/relationships/font" Target="fonts/Ubuntu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217" name="Google Shape;217;p10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1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1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1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1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2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2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Quitar Ooquistes en la ultima</a:t>
            </a:r>
            <a:endParaRPr/>
          </a:p>
        </p:txBody>
      </p:sp>
      <p:sp>
        <p:nvSpPr>
          <p:cNvPr id="367" name="Google Shape;367;p2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2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2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p2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2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2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p2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5" name="Google Shape;445;p2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Cestodosis: hospedero intermedio = acaros oribatidos para Moniezia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Humano para Cysticercus bovis se alojan en intestino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Perro para Cysticercus ovis o Taenia ovis se alojan en musculo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Cisticercosis hepato-peritoneal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3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p3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p3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9" name="Google Shape;489;p3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p3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p3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p3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p3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3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2" name="Google Shape;552;p38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553" name="Google Shape;553;p38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p3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FF00"/>
                </a:solidFill>
              </a:rPr>
              <a:t>De acuerdo con el ATLAS DE PARASITOLOGIA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FF00"/>
                </a:solidFill>
              </a:rPr>
              <a:t>Todos los Haemonchus, Teladorsagia, Trichostrongilos, Nematodirus y Cooperia producen TRICOSTRONGILIDOSIS, sin nombre especificos por que en su mayoria afectan en infecciones mixtas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FF00"/>
                </a:solidFill>
              </a:rPr>
              <a:t>Trichostrogylo y Teladorsagia tienen nombres comunes en espanol?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Esta bien cambiar Hookworm por Anquilostoma?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Nombres communes en Espanol para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Threadnecked worm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Nodule worm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Meningeal worm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Threadworms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Stomach hair worm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Whipworm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9" name="Google Shape;569;p4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7" name="Google Shape;577;p4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p4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9" name="Google Shape;599;p4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4" name="Google Shape;614;p4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4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3" name="Google Shape;633;p4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p4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4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" name="Google Shape;663;p4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3" name="Google Shape;673;p5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p5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p5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6" name="Google Shape;706;p5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5" name="Google Shape;715;p5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5" name="Google Shape;725;p5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0" name="Google Shape;740;p5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p5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1" name="Google Shape;761;p5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p5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5" name="Google Shape;795;p6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6" name="Google Shape;796;p60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797" name="Google Shape;797;p60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p6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7" name="Google Shape;817;p6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8" name="Google Shape;828;p6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7" name="Google Shape;837;p6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9" name="Google Shape;849;p6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9" name="Google Shape;859;p6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8" name="Google Shape;868;p6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0" name="Google Shape;880;p6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9" name="Google Shape;889;p6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4" name="Google Shape;904;p7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4" name="Google Shape;914;p7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6" name="Google Shape;926;p7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8" name="Google Shape;938;p7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8" name="Google Shape;948;p7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7" name="Google Shape;957;p7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7" name="Google Shape;967;p7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7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9" name="Google Shape;979;p7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Por favor checar estos nombres en Espanol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0" name="Google Shape;980;p78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981" name="Google Shape;981;p78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2" name="Google Shape;992;p7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7" name="Google Shape;997;p8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las lactonas macrocíclicas son las más recomendadas.</a:t>
            </a:r>
            <a:endParaRPr sz="160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8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6" name="Google Shape;1006;p8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 repite la informacion aqui y en la lamina 71</a:t>
            </a:r>
            <a:endParaRPr/>
          </a:p>
        </p:txBody>
      </p:sp>
      <p:sp>
        <p:nvSpPr>
          <p:cNvPr id="1007" name="Google Shape;1007;p81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1008" name="Google Shape;1008;p81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8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8" name="Google Shape;1018;p8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1" name="Google Shape;1051;p8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8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3" name="Google Shape;1063;p8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8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1" name="Google Shape;1071;p8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8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6" name="Google Shape;1076;p8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Dictyocaulus tiene un ciclo de vida directo</a:t>
            </a:r>
            <a:endParaRPr/>
          </a:p>
        </p:txBody>
      </p:sp>
      <p:sp>
        <p:nvSpPr>
          <p:cNvPr id="197" name="Google Shape;197;p9:notes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5/3/24</a:t>
            </a:r>
            <a:endParaRPr/>
          </a:p>
        </p:txBody>
      </p:sp>
      <p:sp>
        <p:nvSpPr>
          <p:cNvPr id="198" name="Google Shape;198;p9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8"/>
          <p:cNvSpPr txBox="1"/>
          <p:nvPr>
            <p:ph type="ctrTitle"/>
          </p:nvPr>
        </p:nvSpPr>
        <p:spPr>
          <a:xfrm>
            <a:off x="1219200" y="1122362"/>
            <a:ext cx="8876022" cy="37442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ibre Franklin Black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8"/>
          <p:cNvSpPr txBox="1"/>
          <p:nvPr>
            <p:ph idx="1" type="subTitle"/>
          </p:nvPr>
        </p:nvSpPr>
        <p:spPr>
          <a:xfrm>
            <a:off x="1219200" y="5230134"/>
            <a:ext cx="4876800" cy="942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8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8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8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7"/>
          <p:cNvSpPr txBox="1"/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7"/>
          <p:cNvSpPr txBox="1"/>
          <p:nvPr>
            <p:ph idx="1" type="body"/>
          </p:nvPr>
        </p:nvSpPr>
        <p:spPr>
          <a:xfrm rot="5400000">
            <a:off x="3962541" y="-425309"/>
            <a:ext cx="4006568" cy="9493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7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7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7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8"/>
          <p:cNvSpPr txBox="1"/>
          <p:nvPr>
            <p:ph type="title"/>
          </p:nvPr>
        </p:nvSpPr>
        <p:spPr>
          <a:xfrm rot="5400000">
            <a:off x="7507652" y="2178415"/>
            <a:ext cx="5322793" cy="26743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8"/>
          <p:cNvSpPr txBox="1"/>
          <p:nvPr>
            <p:ph idx="1" type="body"/>
          </p:nvPr>
        </p:nvSpPr>
        <p:spPr>
          <a:xfrm rot="5400000">
            <a:off x="1967754" y="-427785"/>
            <a:ext cx="5322793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8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8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8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9"/>
          <p:cNvSpPr txBox="1"/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9"/>
          <p:cNvSpPr txBox="1"/>
          <p:nvPr>
            <p:ph idx="1" type="body"/>
          </p:nvPr>
        </p:nvSpPr>
        <p:spPr>
          <a:xfrm>
            <a:off x="1219200" y="2168278"/>
            <a:ext cx="4702921" cy="41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9"/>
          <p:cNvSpPr txBox="1"/>
          <p:nvPr>
            <p:ph idx="2" type="body"/>
          </p:nvPr>
        </p:nvSpPr>
        <p:spPr>
          <a:xfrm>
            <a:off x="6269880" y="2168278"/>
            <a:ext cx="4782699" cy="41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89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9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9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0"/>
          <p:cNvSpPr txBox="1"/>
          <p:nvPr>
            <p:ph type="title"/>
          </p:nvPr>
        </p:nvSpPr>
        <p:spPr>
          <a:xfrm>
            <a:off x="1219200" y="365125"/>
            <a:ext cx="975359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0"/>
          <p:cNvSpPr txBox="1"/>
          <p:nvPr>
            <p:ph idx="1" type="body"/>
          </p:nvPr>
        </p:nvSpPr>
        <p:spPr>
          <a:xfrm>
            <a:off x="1219201" y="2095930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90"/>
          <p:cNvSpPr txBox="1"/>
          <p:nvPr>
            <p:ph idx="2" type="body"/>
          </p:nvPr>
        </p:nvSpPr>
        <p:spPr>
          <a:xfrm>
            <a:off x="1219201" y="2938410"/>
            <a:ext cx="4507930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90"/>
          <p:cNvSpPr txBox="1"/>
          <p:nvPr>
            <p:ph idx="3" type="body"/>
          </p:nvPr>
        </p:nvSpPr>
        <p:spPr>
          <a:xfrm>
            <a:off x="6464867" y="2095930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90"/>
          <p:cNvSpPr txBox="1"/>
          <p:nvPr>
            <p:ph idx="4" type="body"/>
          </p:nvPr>
        </p:nvSpPr>
        <p:spPr>
          <a:xfrm>
            <a:off x="6464867" y="2938410"/>
            <a:ext cx="4507932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90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0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0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1"/>
          <p:cNvSpPr txBox="1"/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1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1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1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2"/>
          <p:cNvSpPr txBox="1"/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2"/>
          <p:cNvSpPr txBox="1"/>
          <p:nvPr>
            <p:ph idx="1" type="body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+"/>
              <a:defRPr/>
            </a:lvl2pPr>
            <a:lvl3pPr indent="-3175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+"/>
              <a:defRPr sz="1200"/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2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2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2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3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3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3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4"/>
          <p:cNvSpPr txBox="1"/>
          <p:nvPr>
            <p:ph type="title"/>
          </p:nvPr>
        </p:nvSpPr>
        <p:spPr>
          <a:xfrm>
            <a:off x="1219200" y="457200"/>
            <a:ext cx="3932349" cy="2852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4"/>
          <p:cNvSpPr/>
          <p:nvPr>
            <p:ph idx="2" type="pic"/>
          </p:nvPr>
        </p:nvSpPr>
        <p:spPr>
          <a:xfrm>
            <a:off x="5674810" y="657055"/>
            <a:ext cx="5831389" cy="5515146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94"/>
          <p:cNvSpPr txBox="1"/>
          <p:nvPr>
            <p:ph idx="1" type="body"/>
          </p:nvPr>
        </p:nvSpPr>
        <p:spPr>
          <a:xfrm>
            <a:off x="1219199" y="3484210"/>
            <a:ext cx="3768934" cy="237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94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4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4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5"/>
          <p:cNvSpPr txBox="1"/>
          <p:nvPr>
            <p:ph type="title"/>
          </p:nvPr>
        </p:nvSpPr>
        <p:spPr>
          <a:xfrm>
            <a:off x="1219200" y="1368862"/>
            <a:ext cx="9486900" cy="367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5"/>
          <p:cNvSpPr txBox="1"/>
          <p:nvPr>
            <p:ph idx="1" type="body"/>
          </p:nvPr>
        </p:nvSpPr>
        <p:spPr>
          <a:xfrm>
            <a:off x="1219200" y="5318974"/>
            <a:ext cx="9486900" cy="85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95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5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5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6"/>
          <p:cNvSpPr txBox="1"/>
          <p:nvPr>
            <p:ph type="title"/>
          </p:nvPr>
        </p:nvSpPr>
        <p:spPr>
          <a:xfrm>
            <a:off x="1219200" y="457200"/>
            <a:ext cx="3776472" cy="28529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6"/>
          <p:cNvSpPr txBox="1"/>
          <p:nvPr>
            <p:ph idx="1" type="body"/>
          </p:nvPr>
        </p:nvSpPr>
        <p:spPr>
          <a:xfrm>
            <a:off x="5557582" y="987425"/>
            <a:ext cx="5948618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+"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+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96"/>
          <p:cNvSpPr txBox="1"/>
          <p:nvPr>
            <p:ph idx="2" type="body"/>
          </p:nvPr>
        </p:nvSpPr>
        <p:spPr>
          <a:xfrm>
            <a:off x="1219200" y="3484210"/>
            <a:ext cx="3768934" cy="2384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6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6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6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7"/>
          <p:cNvSpPr txBox="1"/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  <a:defRPr b="0" i="1" sz="4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7"/>
          <p:cNvSpPr txBox="1"/>
          <p:nvPr>
            <p:ph idx="1" type="body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-3175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nsolas"/>
              <a:buChar char="+"/>
              <a:defRPr b="0" i="0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-3175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-3048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nsolas"/>
              <a:buChar char="+"/>
              <a:defRPr b="0" i="0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/>
        </p:txBody>
      </p:sp>
      <p:sp>
        <p:nvSpPr>
          <p:cNvPr id="12" name="Google Shape;12;p87"/>
          <p:cNvSpPr txBox="1"/>
          <p:nvPr>
            <p:ph idx="10" type="dt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/>
        </p:txBody>
      </p:sp>
      <p:sp>
        <p:nvSpPr>
          <p:cNvPr id="13" name="Google Shape;13;p87"/>
          <p:cNvSpPr txBox="1"/>
          <p:nvPr>
            <p:ph idx="11" type="ftr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/>
        </p:txBody>
      </p:sp>
      <p:sp>
        <p:nvSpPr>
          <p:cNvPr id="14" name="Google Shape;14;p87"/>
          <p:cNvSpPr txBox="1"/>
          <p:nvPr>
            <p:ph idx="12" type="sldNum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hyperlink" Target="http://www.wormx.info/" TargetMode="External"/><Relationship Id="rId7" Type="http://schemas.openxmlformats.org/officeDocument/2006/relationships/hyperlink" Target="mailto:sschoen@umd.edu" TargetMode="External"/><Relationship Id="rId8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8.png"/><Relationship Id="rId5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1.jpg"/><Relationship Id="rId5" Type="http://schemas.openxmlformats.org/officeDocument/2006/relationships/image" Target="../media/image26.jpg"/><Relationship Id="rId6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31.jpg"/><Relationship Id="rId5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125.png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36.jpg"/><Relationship Id="rId5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33.jpg"/><Relationship Id="rId5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jpg"/><Relationship Id="rId4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7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47.jpg"/><Relationship Id="rId5" Type="http://schemas.openxmlformats.org/officeDocument/2006/relationships/image" Target="../media/image43.jpg"/><Relationship Id="rId6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2.png"/><Relationship Id="rId4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4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4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g"/><Relationship Id="rId4" Type="http://schemas.openxmlformats.org/officeDocument/2006/relationships/image" Target="../media/image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5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58.jpg"/><Relationship Id="rId5" Type="http://schemas.openxmlformats.org/officeDocument/2006/relationships/image" Target="../media/image5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54.jpg"/><Relationship Id="rId5" Type="http://schemas.openxmlformats.org/officeDocument/2006/relationships/image" Target="../media/image5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jpg"/><Relationship Id="rId4" Type="http://schemas.openxmlformats.org/officeDocument/2006/relationships/image" Target="../media/image80.jpg"/><Relationship Id="rId5" Type="http://schemas.openxmlformats.org/officeDocument/2006/relationships/image" Target="../media/image5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jpg"/><Relationship Id="rId4" Type="http://schemas.openxmlformats.org/officeDocument/2006/relationships/image" Target="../media/image64.jpg"/><Relationship Id="rId5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jpg"/><Relationship Id="rId4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jpg"/><Relationship Id="rId4" Type="http://schemas.openxmlformats.org/officeDocument/2006/relationships/image" Target="../media/image6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jpg"/><Relationship Id="rId4" Type="http://schemas.openxmlformats.org/officeDocument/2006/relationships/image" Target="../media/image5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jpg"/><Relationship Id="rId4" Type="http://schemas.openxmlformats.org/officeDocument/2006/relationships/image" Target="../media/image67.jpg"/><Relationship Id="rId5" Type="http://schemas.openxmlformats.org/officeDocument/2006/relationships/image" Target="../media/image6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Relationship Id="rId4" Type="http://schemas.openxmlformats.org/officeDocument/2006/relationships/image" Target="../media/image6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Relationship Id="rId4" Type="http://schemas.openxmlformats.org/officeDocument/2006/relationships/image" Target="../media/image7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jpg"/><Relationship Id="rId4" Type="http://schemas.openxmlformats.org/officeDocument/2006/relationships/image" Target="../media/image7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image" Target="../media/image7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jpg"/><Relationship Id="rId4" Type="http://schemas.openxmlformats.org/officeDocument/2006/relationships/image" Target="../media/image6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5" Type="http://schemas.openxmlformats.org/officeDocument/2006/relationships/image" Target="../media/image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jpg"/><Relationship Id="rId4" Type="http://schemas.openxmlformats.org/officeDocument/2006/relationships/image" Target="../media/image6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jpg"/><Relationship Id="rId4" Type="http://schemas.openxmlformats.org/officeDocument/2006/relationships/image" Target="../media/image127.jpg"/><Relationship Id="rId5" Type="http://schemas.openxmlformats.org/officeDocument/2006/relationships/image" Target="../media/image7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jpg"/><Relationship Id="rId4" Type="http://schemas.openxmlformats.org/officeDocument/2006/relationships/image" Target="../media/image6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jpg"/><Relationship Id="rId4" Type="http://schemas.openxmlformats.org/officeDocument/2006/relationships/image" Target="../media/image7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Relationship Id="rId4" Type="http://schemas.openxmlformats.org/officeDocument/2006/relationships/image" Target="../media/image75.png"/><Relationship Id="rId5" Type="http://schemas.openxmlformats.org/officeDocument/2006/relationships/image" Target="../media/image83.jpg"/><Relationship Id="rId6" Type="http://schemas.openxmlformats.org/officeDocument/2006/relationships/image" Target="../media/image8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image" Target="../media/image79.jpg"/><Relationship Id="rId5" Type="http://schemas.openxmlformats.org/officeDocument/2006/relationships/image" Target="../media/image8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jpg"/><Relationship Id="rId4" Type="http://schemas.openxmlformats.org/officeDocument/2006/relationships/image" Target="../media/image8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jpg"/><Relationship Id="rId4" Type="http://schemas.openxmlformats.org/officeDocument/2006/relationships/image" Target="../media/image86.png"/><Relationship Id="rId5" Type="http://schemas.openxmlformats.org/officeDocument/2006/relationships/image" Target="../media/image88.jpg"/><Relationship Id="rId6" Type="http://schemas.openxmlformats.org/officeDocument/2006/relationships/image" Target="../media/image93.jpg"/><Relationship Id="rId7" Type="http://schemas.openxmlformats.org/officeDocument/2006/relationships/image" Target="../media/image8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9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9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jpg"/><Relationship Id="rId4" Type="http://schemas.openxmlformats.org/officeDocument/2006/relationships/image" Target="../media/image9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4.jpg"/><Relationship Id="rId4" Type="http://schemas.openxmlformats.org/officeDocument/2006/relationships/image" Target="../media/image92.png"/><Relationship Id="rId5" Type="http://schemas.openxmlformats.org/officeDocument/2006/relationships/image" Target="../media/image9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100.jpg"/><Relationship Id="rId5" Type="http://schemas.openxmlformats.org/officeDocument/2006/relationships/hyperlink" Target="https://youtu.be/tmeZkqGQnMg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Relationship Id="rId4" Type="http://schemas.openxmlformats.org/officeDocument/2006/relationships/hyperlink" Target="mailto:famacha@lsu.edu" TargetMode="External"/><Relationship Id="rId5" Type="http://schemas.openxmlformats.org/officeDocument/2006/relationships/image" Target="../media/image9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Relationship Id="rId4" Type="http://schemas.openxmlformats.org/officeDocument/2006/relationships/image" Target="../media/image9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Relationship Id="rId4" Type="http://schemas.openxmlformats.org/officeDocument/2006/relationships/image" Target="../media/image99.png"/><Relationship Id="rId5" Type="http://schemas.openxmlformats.org/officeDocument/2006/relationships/image" Target="../media/image11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8.png"/><Relationship Id="rId4" Type="http://schemas.openxmlformats.org/officeDocument/2006/relationships/image" Target="../media/image95.jpg"/><Relationship Id="rId5" Type="http://schemas.openxmlformats.org/officeDocument/2006/relationships/image" Target="../media/image106.png"/><Relationship Id="rId6" Type="http://schemas.openxmlformats.org/officeDocument/2006/relationships/image" Target="../media/image103.jpg"/><Relationship Id="rId7" Type="http://schemas.openxmlformats.org/officeDocument/2006/relationships/image" Target="../media/image10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0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10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5.jpg"/><Relationship Id="rId4" Type="http://schemas.openxmlformats.org/officeDocument/2006/relationships/image" Target="../media/image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1.jpg"/><Relationship Id="rId4" Type="http://schemas.openxmlformats.org/officeDocument/2006/relationships/image" Target="../media/image4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7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jpg"/><Relationship Id="rId4" Type="http://schemas.openxmlformats.org/officeDocument/2006/relationships/image" Target="../media/image12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3.png"/><Relationship Id="rId4" Type="http://schemas.openxmlformats.org/officeDocument/2006/relationships/image" Target="../media/image128.png"/><Relationship Id="rId5" Type="http://schemas.openxmlformats.org/officeDocument/2006/relationships/image" Target="../media/image121.png"/><Relationship Id="rId6" Type="http://schemas.openxmlformats.org/officeDocument/2006/relationships/image" Target="../media/image117.png"/><Relationship Id="rId7" Type="http://schemas.openxmlformats.org/officeDocument/2006/relationships/image" Target="../media/image11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jpg"/><Relationship Id="rId4" Type="http://schemas.openxmlformats.org/officeDocument/2006/relationships/image" Target="../media/image112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jpg"/><Relationship Id="rId4" Type="http://schemas.openxmlformats.org/officeDocument/2006/relationships/image" Target="../media/image118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4.jpg"/><Relationship Id="rId4" Type="http://schemas.openxmlformats.org/officeDocument/2006/relationships/image" Target="../media/image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9.jpg"/><Relationship Id="rId4" Type="http://schemas.openxmlformats.org/officeDocument/2006/relationships/image" Target="../media/image4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9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jpg"/><Relationship Id="rId4" Type="http://schemas.openxmlformats.org/officeDocument/2006/relationships/hyperlink" Target="mailto:sschoen@umd.edu" TargetMode="External"/><Relationship Id="rId5" Type="http://schemas.openxmlformats.org/officeDocument/2006/relationships/image" Target="../media/image1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" name="Google Shape;89;p1"/>
          <p:cNvSpPr/>
          <p:nvPr/>
        </p:nvSpPr>
        <p:spPr>
          <a:xfrm flipH="1">
            <a:off x="6510214" y="-419"/>
            <a:ext cx="5681785" cy="1824797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9317" y="3388312"/>
            <a:ext cx="6803894" cy="3469689"/>
          </a:xfrm>
          <a:custGeom>
            <a:rect b="b" l="l" r="r" t="t"/>
            <a:pathLst>
              <a:path extrusionOk="0" h="3469689" w="6803894">
                <a:moveTo>
                  <a:pt x="6743680" y="0"/>
                </a:moveTo>
                <a:lnTo>
                  <a:pt x="6803894" y="3469689"/>
                </a:lnTo>
                <a:lnTo>
                  <a:pt x="0" y="3469689"/>
                </a:lnTo>
                <a:lnTo>
                  <a:pt x="0" y="118395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13696" l="-14" r="12" t="5494"/>
          <a:stretch/>
        </p:blipFill>
        <p:spPr>
          <a:xfrm>
            <a:off x="-959" y="3487612"/>
            <a:ext cx="6704563" cy="3370389"/>
          </a:xfrm>
          <a:custGeom>
            <a:rect b="b" l="l" r="r" t="t"/>
            <a:pathLst>
              <a:path extrusionOk="0" h="3370389" w="6704563">
                <a:moveTo>
                  <a:pt x="5460633" y="0"/>
                </a:moveTo>
                <a:lnTo>
                  <a:pt x="5510773" y="555"/>
                </a:lnTo>
                <a:lnTo>
                  <a:pt x="5585444" y="6641"/>
                </a:lnTo>
                <a:cubicBezTo>
                  <a:pt x="5610200" y="11922"/>
                  <a:pt x="5632871" y="34908"/>
                  <a:pt x="5663097" y="22423"/>
                </a:cubicBezTo>
                <a:cubicBezTo>
                  <a:pt x="5656586" y="35773"/>
                  <a:pt x="5699176" y="17583"/>
                  <a:pt x="5707878" y="28600"/>
                </a:cubicBezTo>
                <a:cubicBezTo>
                  <a:pt x="5713039" y="37799"/>
                  <a:pt x="5727161" y="34423"/>
                  <a:pt x="5739086" y="36057"/>
                </a:cubicBezTo>
                <a:cubicBezTo>
                  <a:pt x="5749622" y="44527"/>
                  <a:pt x="5807156" y="43872"/>
                  <a:pt x="5825921" y="39099"/>
                </a:cubicBezTo>
                <a:cubicBezTo>
                  <a:pt x="5877199" y="19856"/>
                  <a:pt x="5931669" y="51846"/>
                  <a:pt x="5972949" y="37478"/>
                </a:cubicBezTo>
                <a:cubicBezTo>
                  <a:pt x="5989671" y="38011"/>
                  <a:pt x="6000741" y="39399"/>
                  <a:pt x="6008800" y="40961"/>
                </a:cubicBezTo>
                <a:lnTo>
                  <a:pt x="6023850" y="44789"/>
                </a:lnTo>
                <a:lnTo>
                  <a:pt x="6609199" y="34572"/>
                </a:lnTo>
                <a:lnTo>
                  <a:pt x="6609238" y="36840"/>
                </a:lnTo>
                <a:lnTo>
                  <a:pt x="6635614" y="47271"/>
                </a:lnTo>
                <a:cubicBezTo>
                  <a:pt x="6642494" y="53914"/>
                  <a:pt x="6646847" y="63173"/>
                  <a:pt x="6647057" y="73485"/>
                </a:cubicBezTo>
                <a:lnTo>
                  <a:pt x="6700310" y="3124380"/>
                </a:lnTo>
                <a:lnTo>
                  <a:pt x="6695851" y="3133458"/>
                </a:lnTo>
                <a:lnTo>
                  <a:pt x="6700618" y="3144383"/>
                </a:lnTo>
                <a:lnTo>
                  <a:pt x="6704563" y="3370389"/>
                </a:lnTo>
                <a:lnTo>
                  <a:pt x="0" y="3370389"/>
                </a:lnTo>
                <a:lnTo>
                  <a:pt x="0" y="149936"/>
                </a:lnTo>
                <a:lnTo>
                  <a:pt x="2053120" y="114098"/>
                </a:lnTo>
                <a:lnTo>
                  <a:pt x="2054669" y="113812"/>
                </a:lnTo>
                <a:cubicBezTo>
                  <a:pt x="2116149" y="106123"/>
                  <a:pt x="2286859" y="101804"/>
                  <a:pt x="2278821" y="109983"/>
                </a:cubicBezTo>
                <a:lnTo>
                  <a:pt x="2315711" y="109515"/>
                </a:lnTo>
                <a:lnTo>
                  <a:pt x="2777310" y="101458"/>
                </a:lnTo>
                <a:lnTo>
                  <a:pt x="3478123" y="89224"/>
                </a:lnTo>
                <a:lnTo>
                  <a:pt x="4288823" y="75074"/>
                </a:lnTo>
                <a:lnTo>
                  <a:pt x="4308197" y="72984"/>
                </a:lnTo>
                <a:lnTo>
                  <a:pt x="4383590" y="60830"/>
                </a:lnTo>
                <a:lnTo>
                  <a:pt x="4399626" y="54471"/>
                </a:lnTo>
                <a:lnTo>
                  <a:pt x="4418556" y="59334"/>
                </a:lnTo>
                <a:cubicBezTo>
                  <a:pt x="4420898" y="60822"/>
                  <a:pt x="4422814" y="62507"/>
                  <a:pt x="4424247" y="64328"/>
                </a:cubicBezTo>
                <a:lnTo>
                  <a:pt x="4484192" y="53166"/>
                </a:lnTo>
                <a:lnTo>
                  <a:pt x="4491456" y="52756"/>
                </a:lnTo>
                <a:lnTo>
                  <a:pt x="4541597" y="53313"/>
                </a:lnTo>
                <a:lnTo>
                  <a:pt x="4616268" y="59398"/>
                </a:lnTo>
                <a:lnTo>
                  <a:pt x="4640370" y="68938"/>
                </a:lnTo>
                <a:lnTo>
                  <a:pt x="4919508" y="64065"/>
                </a:lnTo>
                <a:lnTo>
                  <a:pt x="4927102" y="62391"/>
                </a:lnTo>
                <a:cubicBezTo>
                  <a:pt x="4930783" y="60247"/>
                  <a:pt x="4932717" y="56836"/>
                  <a:pt x="4931707" y="51460"/>
                </a:cubicBezTo>
                <a:cubicBezTo>
                  <a:pt x="4940388" y="51847"/>
                  <a:pt x="4948966" y="53128"/>
                  <a:pt x="4957617" y="54629"/>
                </a:cubicBezTo>
                <a:lnTo>
                  <a:pt x="4962151" y="55400"/>
                </a:lnTo>
                <a:lnTo>
                  <a:pt x="4978922" y="53599"/>
                </a:lnTo>
                <a:lnTo>
                  <a:pt x="4985351" y="59200"/>
                </a:lnTo>
                <a:lnTo>
                  <a:pt x="5042210" y="55846"/>
                </a:lnTo>
                <a:cubicBezTo>
                  <a:pt x="5066251" y="39896"/>
                  <a:pt x="5112366" y="46208"/>
                  <a:pt x="5150382" y="38679"/>
                </a:cubicBezTo>
                <a:lnTo>
                  <a:pt x="5166981" y="32137"/>
                </a:lnTo>
                <a:lnTo>
                  <a:pt x="5277376" y="20227"/>
                </a:lnTo>
                <a:lnTo>
                  <a:pt x="5352768" y="8074"/>
                </a:lnTo>
                <a:lnTo>
                  <a:pt x="5368803" y="1713"/>
                </a:lnTo>
                <a:lnTo>
                  <a:pt x="5387733" y="6576"/>
                </a:lnTo>
                <a:cubicBezTo>
                  <a:pt x="5390075" y="8065"/>
                  <a:pt x="5391991" y="9749"/>
                  <a:pt x="5393425" y="11570"/>
                </a:cubicBezTo>
                <a:lnTo>
                  <a:pt x="5453369" y="41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-1737"/>
            <a:ext cx="6110826" cy="4567104"/>
          </a:xfrm>
          <a:custGeom>
            <a:rect b="b" l="l" r="r" t="t"/>
            <a:pathLst>
              <a:path extrusionOk="0" h="4567104" w="6110826">
                <a:moveTo>
                  <a:pt x="0" y="0"/>
                </a:moveTo>
                <a:lnTo>
                  <a:pt x="5437630" y="0"/>
                </a:lnTo>
                <a:lnTo>
                  <a:pt x="5914561" y="1176"/>
                </a:lnTo>
                <a:lnTo>
                  <a:pt x="6110826" y="4287283"/>
                </a:lnTo>
                <a:lnTo>
                  <a:pt x="0" y="4567104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 b="0" l="5249" r="5249" t="0"/>
          <a:stretch/>
        </p:blipFill>
        <p:spPr>
          <a:xfrm>
            <a:off x="1" y="1"/>
            <a:ext cx="5985871" cy="4467577"/>
          </a:xfrm>
          <a:custGeom>
            <a:rect b="b" l="l" r="r" t="t"/>
            <a:pathLst>
              <a:path extrusionOk="0" h="4467577" w="5985871">
                <a:moveTo>
                  <a:pt x="0" y="0"/>
                </a:moveTo>
                <a:lnTo>
                  <a:pt x="5777218" y="0"/>
                </a:lnTo>
                <a:lnTo>
                  <a:pt x="5822171" y="887674"/>
                </a:lnTo>
                <a:lnTo>
                  <a:pt x="5817975" y="899497"/>
                </a:lnTo>
                <a:lnTo>
                  <a:pt x="5823279" y="908716"/>
                </a:lnTo>
                <a:lnTo>
                  <a:pt x="5985825" y="4118569"/>
                </a:lnTo>
                <a:cubicBezTo>
                  <a:pt x="5986343" y="4129421"/>
                  <a:pt x="5982459" y="4139464"/>
                  <a:pt x="5975753" y="4146941"/>
                </a:cubicBezTo>
                <a:lnTo>
                  <a:pt x="5948961" y="4159800"/>
                </a:lnTo>
                <a:lnTo>
                  <a:pt x="5949082" y="4162187"/>
                </a:lnTo>
                <a:lnTo>
                  <a:pt x="5337222" y="4193597"/>
                </a:lnTo>
                <a:lnTo>
                  <a:pt x="5321783" y="4198701"/>
                </a:lnTo>
                <a:cubicBezTo>
                  <a:pt x="5313481" y="4200924"/>
                  <a:pt x="5302023" y="4203179"/>
                  <a:pt x="5284602" y="4204943"/>
                </a:cubicBezTo>
                <a:cubicBezTo>
                  <a:pt x="5240476" y="4192817"/>
                  <a:pt x="5185894" y="4230357"/>
                  <a:pt x="5130982" y="4213826"/>
                </a:cubicBezTo>
                <a:cubicBezTo>
                  <a:pt x="5111050" y="4210162"/>
                  <a:pt x="5050934" y="4213616"/>
                  <a:pt x="5040540" y="4223276"/>
                </a:cubicBezTo>
                <a:cubicBezTo>
                  <a:pt x="5028207" y="4225851"/>
                  <a:pt x="5013220" y="4223320"/>
                  <a:pt x="5008491" y="4233360"/>
                </a:cubicBezTo>
                <a:cubicBezTo>
                  <a:pt x="5000193" y="4245563"/>
                  <a:pt x="4954427" y="4229514"/>
                  <a:pt x="4962180" y="4243074"/>
                </a:cubicBezTo>
                <a:cubicBezTo>
                  <a:pt x="4929729" y="4232132"/>
                  <a:pt x="4907704" y="4257918"/>
                  <a:pt x="4882234" y="4265250"/>
                </a:cubicBezTo>
                <a:lnTo>
                  <a:pt x="4804710" y="4277022"/>
                </a:lnTo>
                <a:lnTo>
                  <a:pt x="4752401" y="4281215"/>
                </a:lnTo>
                <a:lnTo>
                  <a:pt x="4744788" y="4281308"/>
                </a:lnTo>
                <a:lnTo>
                  <a:pt x="4681405" y="4273895"/>
                </a:lnTo>
                <a:cubicBezTo>
                  <a:pt x="4680040" y="4275913"/>
                  <a:pt x="4678159" y="4277821"/>
                  <a:pt x="4675819" y="4279554"/>
                </a:cubicBezTo>
                <a:lnTo>
                  <a:pt x="4656404" y="4286026"/>
                </a:lnTo>
                <a:lnTo>
                  <a:pt x="4639208" y="4280497"/>
                </a:lnTo>
                <a:lnTo>
                  <a:pt x="4559627" y="4273155"/>
                </a:lnTo>
                <a:lnTo>
                  <a:pt x="4443518" y="4268587"/>
                </a:lnTo>
                <a:lnTo>
                  <a:pt x="4425719" y="4262908"/>
                </a:lnTo>
                <a:cubicBezTo>
                  <a:pt x="4385491" y="4257734"/>
                  <a:pt x="4337796" y="4267686"/>
                  <a:pt x="4311557" y="4252657"/>
                </a:cubicBezTo>
                <a:lnTo>
                  <a:pt x="4251953" y="4253227"/>
                </a:lnTo>
                <a:lnTo>
                  <a:pt x="4245641" y="4259575"/>
                </a:lnTo>
                <a:lnTo>
                  <a:pt x="4228003" y="4258891"/>
                </a:lnTo>
                <a:lnTo>
                  <a:pt x="4223324" y="4260027"/>
                </a:lnTo>
                <a:cubicBezTo>
                  <a:pt x="4214400" y="4262228"/>
                  <a:pt x="4205535" y="4264190"/>
                  <a:pt x="4196501" y="4265222"/>
                </a:cubicBezTo>
                <a:cubicBezTo>
                  <a:pt x="4197169" y="4259501"/>
                  <a:pt x="4194907" y="4256055"/>
                  <a:pt x="4190911" y="4254067"/>
                </a:cubicBezTo>
                <a:lnTo>
                  <a:pt x="4182863" y="4252855"/>
                </a:lnTo>
                <a:lnTo>
                  <a:pt x="3891082" y="4267833"/>
                </a:lnTo>
                <a:lnTo>
                  <a:pt x="3866600" y="4279592"/>
                </a:lnTo>
                <a:lnTo>
                  <a:pt x="3789076" y="4291363"/>
                </a:lnTo>
                <a:lnTo>
                  <a:pt x="3736766" y="4295558"/>
                </a:lnTo>
                <a:lnTo>
                  <a:pt x="3729153" y="4295650"/>
                </a:lnTo>
                <a:lnTo>
                  <a:pt x="3665769" y="4288238"/>
                </a:lnTo>
                <a:cubicBezTo>
                  <a:pt x="3664403" y="4290254"/>
                  <a:pt x="3662523" y="4292163"/>
                  <a:pt x="3660183" y="4293896"/>
                </a:cubicBezTo>
                <a:lnTo>
                  <a:pt x="3640768" y="4300368"/>
                </a:lnTo>
                <a:lnTo>
                  <a:pt x="3623572" y="4294840"/>
                </a:lnTo>
                <a:lnTo>
                  <a:pt x="3543990" y="4287498"/>
                </a:lnTo>
                <a:lnTo>
                  <a:pt x="3523612" y="4286696"/>
                </a:lnTo>
                <a:lnTo>
                  <a:pt x="2676195" y="4330197"/>
                </a:lnTo>
                <a:lnTo>
                  <a:pt x="1943641" y="4367802"/>
                </a:lnTo>
                <a:lnTo>
                  <a:pt x="1461135" y="4392571"/>
                </a:lnTo>
                <a:lnTo>
                  <a:pt x="1422586" y="4394735"/>
                </a:lnTo>
                <a:cubicBezTo>
                  <a:pt x="1431565" y="4402752"/>
                  <a:pt x="1253026" y="4410504"/>
                  <a:pt x="1188289" y="4406849"/>
                </a:cubicBezTo>
                <a:lnTo>
                  <a:pt x="1186651" y="4406662"/>
                </a:lnTo>
                <a:lnTo>
                  <a:pt x="0" y="446757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6730227" y="3862410"/>
            <a:ext cx="5470965" cy="2292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SUSAN SCHOENIAN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Especialista Emérita en Ovinos y Caprinos</a:t>
            </a:r>
            <a:br>
              <a:rPr b="1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Universidad de Maryland Extensión</a:t>
            </a:r>
            <a:br>
              <a:rPr b="1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i="0" lang="en-US" sz="16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www.wormx.info</a:t>
            </a:r>
            <a:r>
              <a:rPr b="1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 | </a:t>
            </a:r>
            <a:r>
              <a:rPr b="1" i="0" lang="en-US" sz="16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sschoen@umd.edu</a:t>
            </a:r>
            <a:endParaRPr b="1" i="0" sz="1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Traducción al español:</a:t>
            </a:r>
            <a:r>
              <a:rPr b="1" i="0" lang="en-US" sz="11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Dra. </a:t>
            </a:r>
            <a:r>
              <a:rPr b="1" i="0" lang="en-US" sz="12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Leyla Rios</a:t>
            </a:r>
            <a:r>
              <a:rPr b="1" i="0" lang="en-US" sz="11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, Especialista en Pequeños Rumiantes, Mississippi State University. Revisado por Dr. </a:t>
            </a:r>
            <a:r>
              <a:rPr b="1" i="0" lang="en-US" sz="13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Roger Ramírez-Barrios</a:t>
            </a:r>
            <a:r>
              <a:rPr b="1" i="0" lang="en-US" sz="11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, Virginia Tech; Dra. </a:t>
            </a:r>
            <a:r>
              <a:rPr b="1" i="0" lang="en-US" sz="13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Zaira Estrada-Reyes</a:t>
            </a:r>
            <a:r>
              <a:rPr b="1" i="0" lang="en-US" sz="11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, North Carolina Agricultural and Technical State University y Dr. </a:t>
            </a:r>
            <a:r>
              <a:rPr b="1" i="0" lang="en-US" sz="13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Homero Salinas-González</a:t>
            </a:r>
            <a:r>
              <a:rPr b="1" i="0" lang="en-US" sz="11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, Lincoln University of Missouri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280696" y="15243"/>
            <a:ext cx="4394013" cy="39702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Buenas Prácticas para Controlar los Parásitos Internos en Pequeños Rumiantes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(Certificación Oficial en FAMACHA©)</a:t>
            </a:r>
            <a:endParaRPr b="0" i="0" sz="40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0125" y="6271696"/>
            <a:ext cx="12172682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American Consortium for Small Ruminant Parasite Control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59912" y="1519937"/>
            <a:ext cx="2203495" cy="2794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"/>
          <p:cNvSpPr txBox="1"/>
          <p:nvPr>
            <p:ph type="title"/>
          </p:nvPr>
        </p:nvSpPr>
        <p:spPr>
          <a:xfrm>
            <a:off x="772886" y="338135"/>
            <a:ext cx="6331725" cy="8093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Libre Franklin Black"/>
              <a:buNone/>
            </a:pPr>
            <a:r>
              <a:rPr lang="en-US"/>
              <a:t>Fasciola o Duela hepática</a:t>
            </a:r>
            <a:endParaRPr/>
          </a:p>
        </p:txBody>
      </p:sp>
      <p:sp>
        <p:nvSpPr>
          <p:cNvPr id="220" name="Google Shape;220;p10"/>
          <p:cNvSpPr txBox="1"/>
          <p:nvPr>
            <p:ph idx="1" type="body"/>
          </p:nvPr>
        </p:nvSpPr>
        <p:spPr>
          <a:xfrm>
            <a:off x="681644" y="1814500"/>
            <a:ext cx="7177199" cy="4442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Gusano plano, en forma de hoja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Común en zonas húmedas e inundables, donde se encuentra presente el hospedero intermediario o caracol.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En Estados Unidos, es común en la costa noroeste del Pacífico y en los estados de los grandes lagos.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Se puede incrementar el riesgo de ocurrencia de esta enfermedad en regiones afectadas por el cambio climático, con temperaturas cálidas y altas precipitaciones.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Los daños hepáticos resultan en síntomas similares a los causados por el gusano barbero (anemia, cuello de botella y pérdida de peso).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Albendazol (Valbazen®) es el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nico desparasitante aprobado y efectivo para tratar la fasciola (adulta).</a:t>
            </a:r>
            <a:endParaRPr/>
          </a:p>
          <a:p>
            <a:pPr indent="-1270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21" name="Google Shape;221;p10"/>
          <p:cNvSpPr txBox="1"/>
          <p:nvPr/>
        </p:nvSpPr>
        <p:spPr>
          <a:xfrm>
            <a:off x="772885" y="1250152"/>
            <a:ext cx="684387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(Fasciola hepatica y Dicrocoelium spp.)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8294914" y="435429"/>
            <a:ext cx="3124200" cy="588016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449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Parasite of the Day: December 14 - Fasciola hepatica" id="223" name="Google Shape;223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2094" y="2824917"/>
            <a:ext cx="2927279" cy="1252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DIS - National Animal Disease Information Service" id="224" name="Google Shape;22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2094" y="542407"/>
            <a:ext cx="2917446" cy="218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2094" y="4179160"/>
            <a:ext cx="2940177" cy="203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2" name="Google Shape;232;p11"/>
          <p:cNvSpPr/>
          <p:nvPr/>
        </p:nvSpPr>
        <p:spPr>
          <a:xfrm rot="158073">
            <a:off x="4851872" y="821036"/>
            <a:ext cx="6800350" cy="53501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3" name="Google Shape;233;p11"/>
          <p:cNvSpPr/>
          <p:nvPr/>
        </p:nvSpPr>
        <p:spPr>
          <a:xfrm rot="89121">
            <a:off x="4946130" y="900347"/>
            <a:ext cx="6591734" cy="5205656"/>
          </a:xfrm>
          <a:custGeom>
            <a:rect b="b" l="l" r="r" t="t"/>
            <a:pathLst>
              <a:path extrusionOk="0" h="5205656" w="6591734">
                <a:moveTo>
                  <a:pt x="6567823" y="122556"/>
                </a:moveTo>
                <a:cubicBezTo>
                  <a:pt x="6580239" y="129975"/>
                  <a:pt x="6582222" y="131985"/>
                  <a:pt x="6589265" y="144493"/>
                </a:cubicBezTo>
                <a:lnTo>
                  <a:pt x="6591734" y="162310"/>
                </a:lnTo>
                <a:cubicBezTo>
                  <a:pt x="6587703" y="369196"/>
                  <a:pt x="6580519" y="730319"/>
                  <a:pt x="6571752" y="1168512"/>
                </a:cubicBezTo>
                <a:cubicBezTo>
                  <a:pt x="6571589" y="1176682"/>
                  <a:pt x="6571425" y="1184852"/>
                  <a:pt x="6571262" y="1193022"/>
                </a:cubicBezTo>
                <a:cubicBezTo>
                  <a:pt x="6571266" y="1193029"/>
                  <a:pt x="6571269" y="1193037"/>
                  <a:pt x="6571273" y="1193044"/>
                </a:cubicBezTo>
                <a:lnTo>
                  <a:pt x="6491514" y="5169079"/>
                </a:lnTo>
                <a:cubicBezTo>
                  <a:pt x="6491046" y="5189483"/>
                  <a:pt x="6510894" y="5208439"/>
                  <a:pt x="6453578" y="5205318"/>
                </a:cubicBezTo>
                <a:cubicBezTo>
                  <a:pt x="5108322" y="5132065"/>
                  <a:pt x="2209491" y="5111332"/>
                  <a:pt x="87448" y="5064339"/>
                </a:cubicBezTo>
                <a:cubicBezTo>
                  <a:pt x="40819" y="5064158"/>
                  <a:pt x="-1307" y="4978827"/>
                  <a:pt x="32" y="4946661"/>
                </a:cubicBezTo>
                <a:cubicBezTo>
                  <a:pt x="32" y="4946660"/>
                  <a:pt x="14277" y="4882988"/>
                  <a:pt x="14277" y="4882987"/>
                </a:cubicBezTo>
                <a:lnTo>
                  <a:pt x="98039" y="113570"/>
                </a:lnTo>
                <a:cubicBezTo>
                  <a:pt x="98461" y="95952"/>
                  <a:pt x="80714" y="-192"/>
                  <a:pt x="92654" y="1"/>
                </a:cubicBezTo>
                <a:lnTo>
                  <a:pt x="574607" y="9669"/>
                </a:lnTo>
                <a:lnTo>
                  <a:pt x="3087461" y="56509"/>
                </a:lnTo>
                <a:lnTo>
                  <a:pt x="6567823" y="122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34" name="Google Shape;234;p1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150339">
            <a:off x="5129482" y="1208806"/>
            <a:ext cx="6245132" cy="457455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>
            <p:ph type="title"/>
          </p:nvPr>
        </p:nvSpPr>
        <p:spPr>
          <a:xfrm>
            <a:off x="420412" y="166326"/>
            <a:ext cx="2893239" cy="1002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Coccidia</a:t>
            </a:r>
            <a:endParaRPr i="0">
              <a:solidFill>
                <a:schemeClr val="dk1"/>
              </a:solidFill>
            </a:endParaRPr>
          </a:p>
        </p:txBody>
      </p:sp>
      <p:sp>
        <p:nvSpPr>
          <p:cNvPr id="236" name="Google Shape;236;p11"/>
          <p:cNvSpPr txBox="1"/>
          <p:nvPr>
            <p:ph idx="1" type="body"/>
          </p:nvPr>
        </p:nvSpPr>
        <p:spPr>
          <a:xfrm>
            <a:off x="420411" y="1768738"/>
            <a:ext cx="4304181" cy="44706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Protozoo parásito unicelular que infecta el intestino delgado e inicio del colon.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Es hospedero-específico: no produce infección cruzada entre diferentes animales, incluidos ovejas y cabras.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No todas las especies de coccidias son patogénicas (2/13 en ovejas; 5/17 en cabras).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Ciclo de vida más complejo que el de los nematodos: 2-3 semanas.</a:t>
            </a:r>
            <a:endParaRPr/>
          </a:p>
          <a:p>
            <a:pPr indent="-1524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sp>
        <p:nvSpPr>
          <p:cNvPr id="237" name="Google Shape;237;p11"/>
          <p:cNvSpPr txBox="1"/>
          <p:nvPr/>
        </p:nvSpPr>
        <p:spPr>
          <a:xfrm rot="166906">
            <a:off x="4551661" y="6302916"/>
            <a:ext cx="7380670" cy="31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Usualmente es el segundo parásito en importancia en pequeños rumiantes</a:t>
            </a:r>
            <a:endParaRPr b="0" i="0" sz="1400" u="none" cap="none" strike="noStrike">
              <a:solidFill>
                <a:schemeClr val="dk1"/>
              </a:solidFill>
              <a:highlight>
                <a:srgbClr val="FFFF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8" name="Google Shape;238;p11"/>
          <p:cNvSpPr txBox="1"/>
          <p:nvPr/>
        </p:nvSpPr>
        <p:spPr>
          <a:xfrm>
            <a:off x="420412" y="1097966"/>
            <a:ext cx="60946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b="0" i="1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Eimeria</a:t>
            </a:r>
            <a:r>
              <a:rPr b="0" i="0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spp.)</a:t>
            </a:r>
            <a:endParaRPr b="0" i="0" sz="28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5" name="Google Shape;245;p12"/>
          <p:cNvSpPr/>
          <p:nvPr/>
        </p:nvSpPr>
        <p:spPr>
          <a:xfrm rot="-190710">
            <a:off x="7882025" y="3628194"/>
            <a:ext cx="3412914" cy="26343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46" name="Google Shape;246;p12"/>
          <p:cNvPicPr preferRelativeResize="0"/>
          <p:nvPr/>
        </p:nvPicPr>
        <p:blipFill rotWithShape="1">
          <a:blip r:embed="rId4">
            <a:alphaModFix/>
          </a:blip>
          <a:srcRect b="5471" l="0" r="-4" t="0"/>
          <a:stretch/>
        </p:blipFill>
        <p:spPr>
          <a:xfrm rot="250653">
            <a:off x="7862171" y="3551358"/>
            <a:ext cx="3466531" cy="2801613"/>
          </a:xfrm>
          <a:custGeom>
            <a:rect b="b" l="l" r="r" t="t"/>
            <a:pathLst>
              <a:path extrusionOk="0" h="2801613" w="3466531">
                <a:moveTo>
                  <a:pt x="3161710" y="0"/>
                </a:moveTo>
                <a:lnTo>
                  <a:pt x="3466324" y="2359568"/>
                </a:lnTo>
                <a:cubicBezTo>
                  <a:pt x="3468095" y="2373606"/>
                  <a:pt x="3458336" y="2386424"/>
                  <a:pt x="3444479" y="2388249"/>
                </a:cubicBezTo>
                <a:cubicBezTo>
                  <a:pt x="3442039" y="2388576"/>
                  <a:pt x="3439599" y="2388905"/>
                  <a:pt x="3437159" y="2389232"/>
                </a:cubicBezTo>
                <a:lnTo>
                  <a:pt x="3400929" y="2397326"/>
                </a:lnTo>
                <a:lnTo>
                  <a:pt x="3272321" y="2410520"/>
                </a:lnTo>
                <a:cubicBezTo>
                  <a:pt x="3231888" y="2415746"/>
                  <a:pt x="3194789" y="2420542"/>
                  <a:pt x="3154357" y="2425769"/>
                </a:cubicBezTo>
                <a:cubicBezTo>
                  <a:pt x="3112480" y="2425390"/>
                  <a:pt x="3061080" y="2450019"/>
                  <a:pt x="3003349" y="2454872"/>
                </a:cubicBezTo>
                <a:lnTo>
                  <a:pt x="2960536" y="2455637"/>
                </a:lnTo>
                <a:cubicBezTo>
                  <a:pt x="2929095" y="2459511"/>
                  <a:pt x="2897654" y="2463384"/>
                  <a:pt x="2866213" y="2467258"/>
                </a:cubicBezTo>
                <a:cubicBezTo>
                  <a:pt x="2775743" y="2479566"/>
                  <a:pt x="2775128" y="2479371"/>
                  <a:pt x="2684659" y="2491679"/>
                </a:cubicBezTo>
                <a:lnTo>
                  <a:pt x="2629928" y="2498842"/>
                </a:lnTo>
                <a:cubicBezTo>
                  <a:pt x="1854893" y="2599766"/>
                  <a:pt x="1079857" y="2700689"/>
                  <a:pt x="304822" y="2801613"/>
                </a:cubicBezTo>
                <a:lnTo>
                  <a:pt x="208" y="442045"/>
                </a:lnTo>
                <a:cubicBezTo>
                  <a:pt x="-1564" y="428007"/>
                  <a:pt x="8195" y="415189"/>
                  <a:pt x="22052" y="413364"/>
                </a:cubicBezTo>
                <a:cubicBezTo>
                  <a:pt x="68272" y="402511"/>
                  <a:pt x="133794" y="396056"/>
                  <a:pt x="182963" y="389133"/>
                </a:cubicBezTo>
                <a:cubicBezTo>
                  <a:pt x="227664" y="383363"/>
                  <a:pt x="212063" y="382146"/>
                  <a:pt x="256765" y="376376"/>
                </a:cubicBezTo>
                <a:lnTo>
                  <a:pt x="309931" y="366049"/>
                </a:lnTo>
                <a:cubicBezTo>
                  <a:pt x="336479" y="360885"/>
                  <a:pt x="358911" y="347424"/>
                  <a:pt x="378532" y="343418"/>
                </a:cubicBezTo>
                <a:cubicBezTo>
                  <a:pt x="412260" y="338007"/>
                  <a:pt x="485142" y="335887"/>
                  <a:pt x="512299" y="333582"/>
                </a:cubicBezTo>
                <a:cubicBezTo>
                  <a:pt x="544238" y="329381"/>
                  <a:pt x="547053" y="335758"/>
                  <a:pt x="578993" y="331558"/>
                </a:cubicBezTo>
                <a:cubicBezTo>
                  <a:pt x="634094" y="324357"/>
                  <a:pt x="394729" y="360580"/>
                  <a:pt x="836603" y="302771"/>
                </a:cubicBezTo>
                <a:cubicBezTo>
                  <a:pt x="1611639" y="201847"/>
                  <a:pt x="2386675" y="100924"/>
                  <a:pt x="31617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47" name="Google Shape;247;p12"/>
          <p:cNvSpPr/>
          <p:nvPr/>
        </p:nvSpPr>
        <p:spPr>
          <a:xfrm rot="170292">
            <a:off x="8383027" y="932965"/>
            <a:ext cx="3416468" cy="265142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48" name="Google Shape;248;p12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3103" r="0" t="0"/>
          <a:stretch/>
        </p:blipFill>
        <p:spPr>
          <a:xfrm>
            <a:off x="8438889" y="969845"/>
            <a:ext cx="3318929" cy="25689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2"/>
          <p:cNvSpPr txBox="1"/>
          <p:nvPr>
            <p:ph type="title"/>
          </p:nvPr>
        </p:nvSpPr>
        <p:spPr>
          <a:xfrm>
            <a:off x="713989" y="-172553"/>
            <a:ext cx="5671239" cy="1708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Coccidiosis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50" name="Google Shape;250;p12"/>
          <p:cNvSpPr txBox="1"/>
          <p:nvPr>
            <p:ph idx="1" type="body"/>
          </p:nvPr>
        </p:nvSpPr>
        <p:spPr>
          <a:xfrm>
            <a:off x="597478" y="1432193"/>
            <a:ext cx="7062026" cy="5043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Transmisión por ruta oral-fecal; animales consumen ooquistes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</a:t>
            </a:r>
            <a:r>
              <a:rPr lang="en-US"/>
              <a:t>esporulados (huevos).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Afecta principalmente a corderos/cabritos de 1-6 meses de edad.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Esta enfermedad puede ser subclínica y clínica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Animales adultos suelen ser inmunes, pero son reservorios de la infección.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Corderos/Cabritos desarrollan inmunidad con la edad y la exposición contínua al parásito. </a:t>
            </a:r>
            <a:endParaRPr/>
          </a:p>
          <a:p>
            <a:pPr indent="0" lvl="1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+ Los síntomas incluyen pérdida de peso y condición corporal, poco apetito, pelaje hirsuto y diarreas</a:t>
            </a:r>
            <a:br>
              <a:rPr lang="en-US"/>
            </a:br>
            <a:br>
              <a:rPr lang="en-US"/>
            </a:br>
            <a:r>
              <a:rPr lang="en-US"/>
              <a:t>+ Se debe sospechar de coccidiosis cuando los corderos/cabritos presentan problemas del tracto gastrointestinal</a:t>
            </a:r>
            <a:r>
              <a:rPr lang="en-US" sz="1300"/>
              <a:t>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Elevado riesgo en confinamiento, pero puede producirse en pastoreo también, especialmente en condiciones de pastoreo intensivo (“hot spots”).</a:t>
            </a:r>
            <a:endParaRPr/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6" name="Google Shape;256;p13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7" name="Google Shape;257;p13"/>
          <p:cNvSpPr txBox="1"/>
          <p:nvPr>
            <p:ph type="title"/>
          </p:nvPr>
        </p:nvSpPr>
        <p:spPr>
          <a:xfrm>
            <a:off x="204243" y="-53145"/>
            <a:ext cx="7212015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Prevención de la coccidiosis</a:t>
            </a:r>
            <a:endParaRPr/>
          </a:p>
        </p:txBody>
      </p:sp>
      <p:sp>
        <p:nvSpPr>
          <p:cNvPr id="258" name="Google Shape;258;p13"/>
          <p:cNvSpPr txBox="1"/>
          <p:nvPr>
            <p:ph idx="1" type="body"/>
          </p:nvPr>
        </p:nvSpPr>
        <p:spPr>
          <a:xfrm>
            <a:off x="823278" y="1543888"/>
            <a:ext cx="5856311" cy="4678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</a:pPr>
            <a:r>
              <a:rPr b="1" lang="en-US" sz="1800">
                <a:solidFill>
                  <a:srgbClr val="FFFF00"/>
                </a:solidFill>
              </a:rPr>
              <a:t>Buena higiene</a:t>
            </a:r>
            <a:endParaRPr b="1" sz="1800">
              <a:solidFill>
                <a:srgbClr val="FFFF00"/>
              </a:solidFill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Buena nutrición y manejo</a:t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Manejo de comorbilidades (dos o más enfermedades ocurriendo al mismo tiempo)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u="sng"/>
              <a:t>Inclusión a tiempo</a:t>
            </a:r>
            <a:r>
              <a:rPr lang="en-US" sz="1800"/>
              <a:t> y consumo en cantidades adecuadas de coccidiostatos en el alimento, minerales, agua o sustitutos lácteos.</a:t>
            </a:r>
            <a:br>
              <a:rPr lang="en-US" sz="1800"/>
            </a:br>
            <a:endParaRPr sz="1800"/>
          </a:p>
          <a:p>
            <a:pPr indent="-228600" lvl="1" marL="5715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 sz="1600"/>
              <a:t>Lasalocid (Bovatec®) - corderos</a:t>
            </a:r>
            <a:endParaRPr sz="1600"/>
          </a:p>
          <a:p>
            <a:pPr indent="-228600" lvl="1" marL="5715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 sz="1600"/>
              <a:t>Monensina (Rumensin®) - cabritos</a:t>
            </a:r>
            <a:endParaRPr sz="1600"/>
          </a:p>
          <a:p>
            <a:pPr indent="-228600" lvl="1" marL="5715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 sz="1600"/>
              <a:t>Decoquinato (Deccox®) – corderos/cabritos</a:t>
            </a:r>
            <a:endParaRPr sz="1600"/>
          </a:p>
          <a:p>
            <a:pPr indent="-228600" lvl="1" marL="5715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 sz="1600"/>
              <a:t>Amprolium (Corid®) - extra etiqueta</a:t>
            </a:r>
            <a:endParaRPr sz="1600"/>
          </a:p>
        </p:txBody>
      </p:sp>
      <p:pic>
        <p:nvPicPr>
          <p:cNvPr id="259" name="Google Shape;259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3" l="9909" r="5975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3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1" name="Google Shape;261;p13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2" name="Google Shape;262;p13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8" name="Google Shape;268;p14"/>
          <p:cNvSpPr/>
          <p:nvPr/>
        </p:nvSpPr>
        <p:spPr>
          <a:xfrm flipH="1">
            <a:off x="596964" y="0"/>
            <a:ext cx="11595036" cy="2194561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152279" y="1741572"/>
                  <a:pt x="370426" y="1702965"/>
                </a:cubicBezTo>
                <a:cubicBezTo>
                  <a:pt x="508969" y="1649765"/>
                  <a:pt x="558470" y="1603899"/>
                  <a:pt x="766051" y="1569826"/>
                </a:cubicBezTo>
                <a:cubicBezTo>
                  <a:pt x="812488" y="1564422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339078" y="1494730"/>
                </a:lnTo>
                <a:lnTo>
                  <a:pt x="1492452" y="1519061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954547" y="420575"/>
                  <a:pt x="7952094" y="409302"/>
                </a:cubicBezTo>
                <a:cubicBezTo>
                  <a:pt x="7949641" y="398029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434950" y="3001413"/>
            <a:ext cx="3661757" cy="3856587"/>
          </a:xfrm>
          <a:custGeom>
            <a:rect b="b" l="l" r="r" t="t"/>
            <a:pathLst>
              <a:path extrusionOk="0" h="3700402" w="3513463">
                <a:moveTo>
                  <a:pt x="3179984" y="0"/>
                </a:moveTo>
                <a:lnTo>
                  <a:pt x="3513463" y="3700402"/>
                </a:lnTo>
                <a:lnTo>
                  <a:pt x="307653" y="3700402"/>
                </a:lnTo>
                <a:lnTo>
                  <a:pt x="0" y="28657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4">
            <a:alphaModFix/>
          </a:blip>
          <a:srcRect b="-1" l="10600" r="6612" t="0"/>
          <a:stretch/>
        </p:blipFill>
        <p:spPr>
          <a:xfrm>
            <a:off x="575381" y="3135006"/>
            <a:ext cx="3412832" cy="3730805"/>
          </a:xfrm>
          <a:custGeom>
            <a:rect b="b" l="l" r="r" t="t"/>
            <a:pathLst>
              <a:path extrusionOk="0" h="3579714" w="3274619">
                <a:moveTo>
                  <a:pt x="2920751" y="153"/>
                </a:moveTo>
                <a:cubicBezTo>
                  <a:pt x="2935567" y="-1125"/>
                  <a:pt x="2948262" y="5783"/>
                  <a:pt x="2949189" y="15634"/>
                </a:cubicBezTo>
                <a:lnTo>
                  <a:pt x="3022492" y="829028"/>
                </a:lnTo>
                <a:lnTo>
                  <a:pt x="3032433" y="854899"/>
                </a:lnTo>
                <a:cubicBezTo>
                  <a:pt x="3033442" y="869829"/>
                  <a:pt x="3029040" y="873558"/>
                  <a:pt x="3027345" y="882887"/>
                </a:cubicBezTo>
                <a:lnTo>
                  <a:pt x="3060142" y="1246808"/>
                </a:lnTo>
                <a:lnTo>
                  <a:pt x="3064495" y="1295113"/>
                </a:lnTo>
                <a:lnTo>
                  <a:pt x="3074971" y="1321369"/>
                </a:lnTo>
                <a:cubicBezTo>
                  <a:pt x="3069517" y="1332803"/>
                  <a:pt x="3082810" y="1339608"/>
                  <a:pt x="3086676" y="1348123"/>
                </a:cubicBezTo>
                <a:lnTo>
                  <a:pt x="3093047" y="1374347"/>
                </a:lnTo>
                <a:lnTo>
                  <a:pt x="3095507" y="1394756"/>
                </a:lnTo>
                <a:lnTo>
                  <a:pt x="3091998" y="1416687"/>
                </a:lnTo>
                <a:cubicBezTo>
                  <a:pt x="3092010" y="1422720"/>
                  <a:pt x="3095539" y="1423997"/>
                  <a:pt x="3095567" y="1430955"/>
                </a:cubicBezTo>
                <a:lnTo>
                  <a:pt x="3092165" y="1458435"/>
                </a:lnTo>
                <a:lnTo>
                  <a:pt x="3090349" y="1498348"/>
                </a:lnTo>
                <a:lnTo>
                  <a:pt x="3087070" y="1526007"/>
                </a:lnTo>
                <a:lnTo>
                  <a:pt x="3085789" y="1531398"/>
                </a:lnTo>
                <a:lnTo>
                  <a:pt x="3101795" y="1709005"/>
                </a:lnTo>
                <a:lnTo>
                  <a:pt x="3104935" y="1721931"/>
                </a:lnTo>
                <a:lnTo>
                  <a:pt x="3106959" y="1766309"/>
                </a:lnTo>
                <a:lnTo>
                  <a:pt x="3110207" y="1772487"/>
                </a:lnTo>
                <a:lnTo>
                  <a:pt x="3111432" y="1815941"/>
                </a:lnTo>
                <a:cubicBezTo>
                  <a:pt x="3113099" y="1830218"/>
                  <a:pt x="3114738" y="1855069"/>
                  <a:pt x="3117965" y="1863084"/>
                </a:cubicBezTo>
                <a:lnTo>
                  <a:pt x="3124375" y="1866070"/>
                </a:lnTo>
                <a:lnTo>
                  <a:pt x="3125847" y="1876405"/>
                </a:lnTo>
                <a:cubicBezTo>
                  <a:pt x="3125448" y="1877207"/>
                  <a:pt x="3127187" y="1892143"/>
                  <a:pt x="3127204" y="1892764"/>
                </a:cubicBezTo>
                <a:lnTo>
                  <a:pt x="3124110" y="1929957"/>
                </a:lnTo>
                <a:lnTo>
                  <a:pt x="3274619" y="3579714"/>
                </a:lnTo>
                <a:lnTo>
                  <a:pt x="300259" y="3579714"/>
                </a:lnTo>
                <a:lnTo>
                  <a:pt x="290072" y="3469527"/>
                </a:lnTo>
                <a:cubicBezTo>
                  <a:pt x="211871" y="2621393"/>
                  <a:pt x="93450" y="1311553"/>
                  <a:pt x="177" y="265353"/>
                </a:cubicBezTo>
                <a:lnTo>
                  <a:pt x="0" y="2633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1" name="Google Shape;271;p14"/>
          <p:cNvSpPr/>
          <p:nvPr/>
        </p:nvSpPr>
        <p:spPr>
          <a:xfrm>
            <a:off x="1448913" y="-4"/>
            <a:ext cx="3659879" cy="3472258"/>
          </a:xfrm>
          <a:custGeom>
            <a:rect b="b" l="l" r="r" t="t"/>
            <a:pathLst>
              <a:path extrusionOk="0" h="3331638" w="3511661">
                <a:moveTo>
                  <a:pt x="302710" y="0"/>
                </a:moveTo>
                <a:lnTo>
                  <a:pt x="3511661" y="0"/>
                </a:lnTo>
                <a:lnTo>
                  <a:pt x="3176872" y="3331638"/>
                </a:lnTo>
                <a:lnTo>
                  <a:pt x="0" y="301240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72" name="Google Shape;272;p1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2217" l="0" r="2" t="9106"/>
          <a:stretch/>
        </p:blipFill>
        <p:spPr>
          <a:xfrm>
            <a:off x="1598703" y="10"/>
            <a:ext cx="3397072" cy="3330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4"/>
          <p:cNvSpPr txBox="1"/>
          <p:nvPr>
            <p:ph type="title"/>
          </p:nvPr>
        </p:nvSpPr>
        <p:spPr>
          <a:xfrm>
            <a:off x="4253689" y="206805"/>
            <a:ext cx="6991838" cy="1708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lang="en-US" sz="4400"/>
              <a:t>Tratamiento de la coccidiosis</a:t>
            </a:r>
            <a:endParaRPr/>
          </a:p>
        </p:txBody>
      </p:sp>
      <p:sp>
        <p:nvSpPr>
          <p:cNvPr id="274" name="Google Shape;274;p14"/>
          <p:cNvSpPr txBox="1"/>
          <p:nvPr>
            <p:ph idx="2" type="body"/>
          </p:nvPr>
        </p:nvSpPr>
        <p:spPr>
          <a:xfrm>
            <a:off x="5415542" y="1915250"/>
            <a:ext cx="6776457" cy="3180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/>
              <a:t>Amprolium (Corid®)</a:t>
            </a:r>
            <a:br>
              <a:rPr lang="en-US"/>
            </a:br>
            <a:r>
              <a:rPr lang="en-US"/>
              <a:t>Tratamiento individual (oral) o grupal (tanque de agua) por 5 días</a:t>
            </a:r>
            <a:br>
              <a:rPr lang="en-US"/>
            </a:br>
            <a:r>
              <a:rPr lang="en-US"/>
              <a:t>Venta directa, extra etiqueta (Vx)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arenR"/>
            </a:pPr>
            <a:r>
              <a:rPr lang="en-US"/>
              <a:t>Medicamentos a base de sulfa (e.g., DiMethox®, Albon®)</a:t>
            </a:r>
            <a:br>
              <a:rPr lang="en-US"/>
            </a:br>
            <a:r>
              <a:rPr lang="en-US"/>
              <a:t>Tratamiento individual por 3 días</a:t>
            </a:r>
            <a:br>
              <a:rPr lang="en-US"/>
            </a:br>
            <a:r>
              <a:rPr lang="en-US"/>
              <a:t>Prescripción (Rx) y extra etiqueta (Vx)</a:t>
            </a:r>
            <a:br>
              <a:rPr lang="en-US"/>
            </a:b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6769916" y="5311415"/>
            <a:ext cx="5184395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Ponazural (Marquis®)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Toltrazuril (genérico y BayCox®)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Diclazuril (Vecoxan®, Dycoxan®)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llegal - Free signaling icons" id="276" name="Google Shape;27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0679" y="4735050"/>
            <a:ext cx="2045281" cy="20452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 txBox="1"/>
          <p:nvPr/>
        </p:nvSpPr>
        <p:spPr>
          <a:xfrm>
            <a:off x="5272804" y="5526857"/>
            <a:ext cx="1903156" cy="461665"/>
          </a:xfrm>
          <a:prstGeom prst="rect">
            <a:avLst/>
          </a:prstGeom>
          <a:solidFill>
            <a:srgbClr val="A8E0E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ILEGAL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3" name="Google Shape;283;p15"/>
          <p:cNvSpPr/>
          <p:nvPr/>
        </p:nvSpPr>
        <p:spPr>
          <a:xfrm flipH="1" rot="10800000">
            <a:off x="0" y="4807947"/>
            <a:ext cx="10012964" cy="2061070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188168" y="-11017"/>
            <a:ext cx="11602884" cy="6006827"/>
          </a:xfrm>
          <a:custGeom>
            <a:rect b="b" l="l" r="r" t="t"/>
            <a:pathLst>
              <a:path extrusionOk="0" h="5894482" w="11385877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group of sheep running in a field&#10;&#10;Description automatically generated" id="285" name="Google Shape;285;p15"/>
          <p:cNvPicPr preferRelativeResize="0"/>
          <p:nvPr/>
        </p:nvPicPr>
        <p:blipFill rotWithShape="1">
          <a:blip r:embed="rId4">
            <a:alphaModFix/>
          </a:blip>
          <a:srcRect b="13591" l="0" r="1" t="8716"/>
          <a:stretch/>
        </p:blipFill>
        <p:spPr>
          <a:xfrm>
            <a:off x="340317" y="10"/>
            <a:ext cx="11303902" cy="5862294"/>
          </a:xfrm>
          <a:custGeom>
            <a:rect b="b" l="l" r="r" t="t"/>
            <a:pathLst>
              <a:path extrusionOk="0" h="5752662" w="11092486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6" name="Google Shape;286;p15"/>
          <p:cNvSpPr txBox="1"/>
          <p:nvPr>
            <p:ph type="title"/>
          </p:nvPr>
        </p:nvSpPr>
        <p:spPr>
          <a:xfrm>
            <a:off x="922895" y="3635067"/>
            <a:ext cx="7141156" cy="2791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Control del gusano barbero y otros gusanos redondos</a:t>
            </a: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8576254" y="790420"/>
            <a:ext cx="2351314" cy="1520890"/>
          </a:xfrm>
          <a:prstGeom prst="cloudCallout">
            <a:avLst>
              <a:gd fmla="val -47024" name="adj1"/>
              <a:gd fmla="val 85813" name="adj2"/>
            </a:avLst>
          </a:prstGeom>
          <a:solidFill>
            <a:srgbClr val="FFFF00"/>
          </a:solidFill>
          <a:ln cap="flat" cmpd="sng" w="12700">
            <a:solidFill>
              <a:srgbClr val="1449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No puedes huir de los gusanos!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9410007" y="4726505"/>
            <a:ext cx="1854526" cy="989902"/>
          </a:xfrm>
          <a:prstGeom prst="cloudCallout">
            <a:avLst>
              <a:gd fmla="val -22287" name="adj1"/>
              <a:gd fmla="val -101475" name="adj2"/>
            </a:avLst>
          </a:prstGeom>
          <a:solidFill>
            <a:schemeClr val="lt1"/>
          </a:solidFill>
          <a:ln cap="flat" cmpd="sng" w="12700">
            <a:solidFill>
              <a:srgbClr val="1449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Podemos intentar</a:t>
            </a:r>
            <a:endParaRPr b="1" i="0" sz="1800" u="none" cap="none" strike="noStrike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4" name="Google Shape;294;p16"/>
          <p:cNvSpPr/>
          <p:nvPr/>
        </p:nvSpPr>
        <p:spPr>
          <a:xfrm>
            <a:off x="-1" y="5256230"/>
            <a:ext cx="9835763" cy="1609717"/>
          </a:xfrm>
          <a:custGeom>
            <a:rect b="b" l="l" r="r" t="t"/>
            <a:pathLst>
              <a:path extrusionOk="0" h="1609717" w="9835763">
                <a:moveTo>
                  <a:pt x="0" y="0"/>
                </a:moveTo>
                <a:lnTo>
                  <a:pt x="1111" y="212"/>
                </a:lnTo>
                <a:cubicBezTo>
                  <a:pt x="79076" y="23189"/>
                  <a:pt x="161253" y="100995"/>
                  <a:pt x="392257" y="134440"/>
                </a:cubicBezTo>
                <a:cubicBezTo>
                  <a:pt x="538964" y="180527"/>
                  <a:pt x="591382" y="220261"/>
                  <a:pt x="811197" y="249778"/>
                </a:cubicBezTo>
                <a:cubicBezTo>
                  <a:pt x="860371" y="254460"/>
                  <a:pt x="950235" y="273712"/>
                  <a:pt x="1028878" y="290782"/>
                </a:cubicBezTo>
                <a:cubicBezTo>
                  <a:pt x="1091419" y="293213"/>
                  <a:pt x="1162017" y="274933"/>
                  <a:pt x="1256602" y="291330"/>
                </a:cubicBezTo>
                <a:lnTo>
                  <a:pt x="1417994" y="314834"/>
                </a:lnTo>
                <a:lnTo>
                  <a:pt x="1580407" y="293756"/>
                </a:lnTo>
                <a:lnTo>
                  <a:pt x="1699587" y="298487"/>
                </a:lnTo>
                <a:lnTo>
                  <a:pt x="1819153" y="312205"/>
                </a:lnTo>
                <a:cubicBezTo>
                  <a:pt x="1846168" y="320239"/>
                  <a:pt x="1832227" y="328483"/>
                  <a:pt x="1899974" y="341168"/>
                </a:cubicBezTo>
                <a:cubicBezTo>
                  <a:pt x="1951126" y="371965"/>
                  <a:pt x="2033852" y="357518"/>
                  <a:pt x="2225645" y="388316"/>
                </a:cubicBezTo>
                <a:cubicBezTo>
                  <a:pt x="2264628" y="409084"/>
                  <a:pt x="2323193" y="390770"/>
                  <a:pt x="2377125" y="406826"/>
                </a:cubicBezTo>
                <a:cubicBezTo>
                  <a:pt x="2446883" y="414799"/>
                  <a:pt x="2506212" y="415038"/>
                  <a:pt x="2571776" y="420517"/>
                </a:cubicBezTo>
                <a:cubicBezTo>
                  <a:pt x="2642557" y="427240"/>
                  <a:pt x="2752613" y="443476"/>
                  <a:pt x="2801812" y="447169"/>
                </a:cubicBezTo>
                <a:cubicBezTo>
                  <a:pt x="2828326" y="448411"/>
                  <a:pt x="2826417" y="441527"/>
                  <a:pt x="2866970" y="442677"/>
                </a:cubicBezTo>
                <a:lnTo>
                  <a:pt x="3416139" y="579856"/>
                </a:lnTo>
                <a:lnTo>
                  <a:pt x="5223579" y="695584"/>
                </a:lnTo>
                <a:lnTo>
                  <a:pt x="5957290" y="699005"/>
                </a:lnTo>
                <a:lnTo>
                  <a:pt x="6038450" y="700183"/>
                </a:lnTo>
                <a:lnTo>
                  <a:pt x="6117053" y="697472"/>
                </a:lnTo>
                <a:lnTo>
                  <a:pt x="6126761" y="699052"/>
                </a:lnTo>
                <a:lnTo>
                  <a:pt x="6172925" y="702808"/>
                </a:lnTo>
                <a:cubicBezTo>
                  <a:pt x="6200777" y="703959"/>
                  <a:pt x="6266276" y="704304"/>
                  <a:pt x="6293871" y="705962"/>
                </a:cubicBezTo>
                <a:cubicBezTo>
                  <a:pt x="6305981" y="717576"/>
                  <a:pt x="6321349" y="717023"/>
                  <a:pt x="6338488" y="712755"/>
                </a:cubicBezTo>
                <a:cubicBezTo>
                  <a:pt x="6375732" y="723929"/>
                  <a:pt x="6417095" y="721118"/>
                  <a:pt x="6462785" y="726942"/>
                </a:cubicBezTo>
                <a:cubicBezTo>
                  <a:pt x="6504492" y="746774"/>
                  <a:pt x="6540333" y="749807"/>
                  <a:pt x="6589112" y="756117"/>
                </a:cubicBezTo>
                <a:cubicBezTo>
                  <a:pt x="6676574" y="773004"/>
                  <a:pt x="6766361" y="816089"/>
                  <a:pt x="6987553" y="828262"/>
                </a:cubicBezTo>
                <a:cubicBezTo>
                  <a:pt x="7090846" y="848840"/>
                  <a:pt x="7100167" y="860878"/>
                  <a:pt x="7164900" y="876714"/>
                </a:cubicBezTo>
                <a:cubicBezTo>
                  <a:pt x="7149179" y="895102"/>
                  <a:pt x="7247644" y="916461"/>
                  <a:pt x="7292144" y="932378"/>
                </a:cubicBezTo>
                <a:cubicBezTo>
                  <a:pt x="7311241" y="919518"/>
                  <a:pt x="7385859" y="1008800"/>
                  <a:pt x="7419370" y="1003518"/>
                </a:cubicBezTo>
                <a:cubicBezTo>
                  <a:pt x="7429346" y="1013045"/>
                  <a:pt x="7592490" y="1021733"/>
                  <a:pt x="7657827" y="1054612"/>
                </a:cubicBezTo>
                <a:cubicBezTo>
                  <a:pt x="7720774" y="1069927"/>
                  <a:pt x="7739316" y="1079579"/>
                  <a:pt x="7797055" y="1095411"/>
                </a:cubicBezTo>
                <a:cubicBezTo>
                  <a:pt x="7838095" y="1093785"/>
                  <a:pt x="7990773" y="1162677"/>
                  <a:pt x="8035575" y="1149601"/>
                </a:cubicBezTo>
                <a:cubicBezTo>
                  <a:pt x="8037093" y="1167005"/>
                  <a:pt x="8233229" y="1193424"/>
                  <a:pt x="8241403" y="1214740"/>
                </a:cubicBezTo>
                <a:cubicBezTo>
                  <a:pt x="8305596" y="1232331"/>
                  <a:pt x="8423334" y="1245374"/>
                  <a:pt x="8420736" y="1255139"/>
                </a:cubicBezTo>
                <a:cubicBezTo>
                  <a:pt x="8418138" y="1264905"/>
                  <a:pt x="8627033" y="1390193"/>
                  <a:pt x="8717072" y="1385121"/>
                </a:cubicBezTo>
                <a:cubicBezTo>
                  <a:pt x="8795424" y="1387399"/>
                  <a:pt x="8856093" y="1414453"/>
                  <a:pt x="8925604" y="1429119"/>
                </a:cubicBezTo>
                <a:cubicBezTo>
                  <a:pt x="8991839" y="1442546"/>
                  <a:pt x="8955206" y="1459633"/>
                  <a:pt x="9124308" y="1469400"/>
                </a:cubicBezTo>
                <a:cubicBezTo>
                  <a:pt x="9168451" y="1472829"/>
                  <a:pt x="9293807" y="1470762"/>
                  <a:pt x="9346955" y="1477944"/>
                </a:cubicBezTo>
                <a:lnTo>
                  <a:pt x="9443192" y="1512491"/>
                </a:lnTo>
                <a:cubicBezTo>
                  <a:pt x="9505936" y="1529086"/>
                  <a:pt x="9604265" y="1532287"/>
                  <a:pt x="9723412" y="1577516"/>
                </a:cubicBezTo>
                <a:cubicBezTo>
                  <a:pt x="9739333" y="1578770"/>
                  <a:pt x="9757695" y="1582981"/>
                  <a:pt x="9777119" y="1588862"/>
                </a:cubicBezTo>
                <a:lnTo>
                  <a:pt x="9835763" y="1609717"/>
                </a:lnTo>
                <a:lnTo>
                  <a:pt x="0" y="1609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5" name="Google Shape;295;p16"/>
          <p:cNvSpPr/>
          <p:nvPr/>
        </p:nvSpPr>
        <p:spPr>
          <a:xfrm>
            <a:off x="0" y="539233"/>
            <a:ext cx="3295650" cy="4306239"/>
          </a:xfrm>
          <a:custGeom>
            <a:rect b="b" l="l" r="r" t="t"/>
            <a:pathLst>
              <a:path extrusionOk="0" h="4306239" w="3295650">
                <a:moveTo>
                  <a:pt x="3079123" y="0"/>
                </a:moveTo>
                <a:lnTo>
                  <a:pt x="3295650" y="4133606"/>
                </a:lnTo>
                <a:lnTo>
                  <a:pt x="0" y="4306239"/>
                </a:lnTo>
                <a:lnTo>
                  <a:pt x="0" y="16129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6" name="Google Shape;296;p16"/>
          <p:cNvSpPr txBox="1"/>
          <p:nvPr>
            <p:ph type="title"/>
          </p:nvPr>
        </p:nvSpPr>
        <p:spPr>
          <a:xfrm>
            <a:off x="3663143" y="138546"/>
            <a:ext cx="8118762" cy="135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Biología: gusanos o nematodos</a:t>
            </a:r>
            <a:endParaRPr i="0"/>
          </a:p>
        </p:txBody>
      </p:sp>
      <p:sp>
        <p:nvSpPr>
          <p:cNvPr id="297" name="Google Shape;297;p16"/>
          <p:cNvSpPr txBox="1"/>
          <p:nvPr>
            <p:ph idx="1" type="body"/>
          </p:nvPr>
        </p:nvSpPr>
        <p:spPr>
          <a:xfrm>
            <a:off x="6869338" y="1823260"/>
            <a:ext cx="4784699" cy="43737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22098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Gusanos redondos (nematodos)</a:t>
            </a:r>
            <a:r>
              <a:rPr i="1" lang="en-US"/>
              <a:t> </a:t>
            </a:r>
            <a:r>
              <a:rPr lang="en-US"/>
              <a:t>tienen un ciclo de vida corto y directo (15 a 21 días), no requieren hospedero intermediario.</a:t>
            </a:r>
            <a:endParaRPr/>
          </a:p>
          <a:p>
            <a:pPr indent="-220980" lvl="0" marL="22860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La capacidad de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producir </a:t>
            </a:r>
            <a:r>
              <a:rPr lang="en-US"/>
              <a:t>huevos varía con la especie. El gusano barbero es de los más prolíficos.</a:t>
            </a:r>
            <a:endParaRPr/>
          </a:p>
          <a:p>
            <a:pPr indent="-220980" lvl="0" marL="22860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Al microscopio, los huevos de estróngilos son idénticos. Para identificar el género deben cultivarse los huevos e identificarse las larvas</a:t>
            </a:r>
            <a:endParaRPr/>
          </a:p>
          <a:p>
            <a:pPr indent="-220980" lvl="0" marL="22860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La pieza bucal en forma de lanza le permite a las larvas lacerar la mucosa del abomaso y alimentarse de sangre.</a:t>
            </a:r>
            <a:endParaRPr/>
          </a:p>
          <a:p>
            <a:pPr indent="-134620" lvl="0" marL="22860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8" name="Google Shape;298;p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2" l="0" r="4" t="3335"/>
          <a:stretch/>
        </p:blipFill>
        <p:spPr>
          <a:xfrm>
            <a:off x="58332" y="643718"/>
            <a:ext cx="3178986" cy="409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/>
          <p:nvPr/>
        </p:nvSpPr>
        <p:spPr>
          <a:xfrm rot="-5280000">
            <a:off x="2479554" y="2737727"/>
            <a:ext cx="4139273" cy="342199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300" name="Google Shape;300;p16"/>
          <p:cNvPicPr preferRelativeResize="0"/>
          <p:nvPr/>
        </p:nvPicPr>
        <p:blipFill rotWithShape="1">
          <a:blip r:embed="rId5">
            <a:alphaModFix/>
          </a:blip>
          <a:srcRect b="4559" l="2388" r="33479" t="351"/>
          <a:stretch/>
        </p:blipFill>
        <p:spPr>
          <a:xfrm>
            <a:off x="2890495" y="2434008"/>
            <a:ext cx="3316862" cy="4047170"/>
          </a:xfrm>
          <a:custGeom>
            <a:rect b="b" l="l" r="r" t="t"/>
            <a:pathLst>
              <a:path extrusionOk="0" h="4501572" w="3689267">
                <a:moveTo>
                  <a:pt x="146701" y="0"/>
                </a:moveTo>
                <a:lnTo>
                  <a:pt x="3653091" y="122446"/>
                </a:lnTo>
                <a:cubicBezTo>
                  <a:pt x="3673703" y="123220"/>
                  <a:pt x="3689862" y="139182"/>
                  <a:pt x="3689251" y="158172"/>
                </a:cubicBezTo>
                <a:cubicBezTo>
                  <a:pt x="3669521" y="845943"/>
                  <a:pt x="3597888" y="2935567"/>
                  <a:pt x="3541672" y="4499349"/>
                </a:cubicBezTo>
                <a:cubicBezTo>
                  <a:pt x="3541645" y="4500090"/>
                  <a:pt x="3541619" y="4500831"/>
                  <a:pt x="3541592" y="4501572"/>
                </a:cubicBezTo>
                <a:lnTo>
                  <a:pt x="31542" y="4378998"/>
                </a:lnTo>
                <a:cubicBezTo>
                  <a:pt x="13746" y="4378313"/>
                  <a:pt x="-333" y="4368855"/>
                  <a:pt x="7" y="4357805"/>
                </a:cubicBezTo>
                <a:lnTo>
                  <a:pt x="50101" y="2923277"/>
                </a:lnTo>
                <a:lnTo>
                  <a:pt x="41490" y="2892689"/>
                </a:lnTo>
                <a:cubicBezTo>
                  <a:pt x="41323" y="2854533"/>
                  <a:pt x="46506" y="2732434"/>
                  <a:pt x="49099" y="2694345"/>
                </a:cubicBezTo>
                <a:lnTo>
                  <a:pt x="57042" y="2664152"/>
                </a:lnTo>
                <a:lnTo>
                  <a:pt x="59353" y="2658358"/>
                </a:lnTo>
                <a:lnTo>
                  <a:pt x="66306" y="2459229"/>
                </a:lnTo>
                <a:lnTo>
                  <a:pt x="68550" y="2394981"/>
                </a:lnTo>
                <a:cubicBezTo>
                  <a:pt x="68907" y="2358706"/>
                  <a:pt x="69266" y="2322429"/>
                  <a:pt x="69623" y="2286154"/>
                </a:cubicBezTo>
                <a:lnTo>
                  <a:pt x="62441" y="2281935"/>
                </a:lnTo>
                <a:lnTo>
                  <a:pt x="72101" y="2211161"/>
                </a:lnTo>
                <a:cubicBezTo>
                  <a:pt x="96968" y="1474108"/>
                  <a:pt x="121835" y="737053"/>
                  <a:pt x="14670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6" name="Google Shape;306;p17"/>
          <p:cNvSpPr/>
          <p:nvPr/>
        </p:nvSpPr>
        <p:spPr>
          <a:xfrm rot="10800000">
            <a:off x="0" y="4399637"/>
            <a:ext cx="12192000" cy="2458363"/>
          </a:xfrm>
          <a:custGeom>
            <a:rect b="b" l="l" r="r" t="t"/>
            <a:pathLst>
              <a:path extrusionOk="0" h="252686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305728"/>
                  <a:pt x="1279765" y="2301939"/>
                </a:cubicBezTo>
                <a:cubicBezTo>
                  <a:pt x="1260110" y="2293411"/>
                  <a:pt x="1205454" y="2360717"/>
                  <a:pt x="1190951" y="2361469"/>
                </a:cubicBezTo>
                <a:cubicBezTo>
                  <a:pt x="1167507" y="2365990"/>
                  <a:pt x="1080140" y="2421942"/>
                  <a:pt x="1017099" y="2420515"/>
                </a:cubicBezTo>
                <a:cubicBezTo>
                  <a:pt x="960706" y="2412560"/>
                  <a:pt x="936379" y="2494198"/>
                  <a:pt x="891452" y="2486869"/>
                </a:cubicBezTo>
                <a:cubicBezTo>
                  <a:pt x="841505" y="2457579"/>
                  <a:pt x="776172" y="2471053"/>
                  <a:pt x="727465" y="2466201"/>
                </a:cubicBezTo>
                <a:cubicBezTo>
                  <a:pt x="706130" y="2461993"/>
                  <a:pt x="624128" y="2492642"/>
                  <a:pt x="610428" y="2492352"/>
                </a:cubicBezTo>
                <a:cubicBezTo>
                  <a:pt x="545477" y="2486799"/>
                  <a:pt x="539204" y="2533882"/>
                  <a:pt x="503592" y="2525816"/>
                </a:cubicBezTo>
                <a:cubicBezTo>
                  <a:pt x="491716" y="2532798"/>
                  <a:pt x="394477" y="2502913"/>
                  <a:pt x="381368" y="2496405"/>
                </a:cubicBezTo>
                <a:cubicBezTo>
                  <a:pt x="349231" y="2498450"/>
                  <a:pt x="324236" y="2478637"/>
                  <a:pt x="295825" y="2476986"/>
                </a:cubicBezTo>
                <a:cubicBezTo>
                  <a:pt x="267414" y="2475335"/>
                  <a:pt x="250190" y="2491023"/>
                  <a:pt x="210900" y="2486498"/>
                </a:cubicBezTo>
                <a:lnTo>
                  <a:pt x="154830" y="2487206"/>
                </a:lnTo>
                <a:cubicBezTo>
                  <a:pt x="146873" y="2481387"/>
                  <a:pt x="113250" y="2504206"/>
                  <a:pt x="101288" y="2504213"/>
                </a:cubicBezTo>
                <a:lnTo>
                  <a:pt x="0" y="2494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1097650" y="668913"/>
            <a:ext cx="4897417" cy="37808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1229356" y="791298"/>
            <a:ext cx="4634004" cy="3547499"/>
          </a:xfrm>
          <a:custGeom>
            <a:rect b="b" l="l" r="r" t="t"/>
            <a:pathLst>
              <a:path extrusionOk="0" h="4713840" w="4634004">
                <a:moveTo>
                  <a:pt x="93111" y="0"/>
                </a:moveTo>
                <a:lnTo>
                  <a:pt x="4541224" y="0"/>
                </a:lnTo>
                <a:lnTo>
                  <a:pt x="4616905" y="18756"/>
                </a:lnTo>
                <a:cubicBezTo>
                  <a:pt x="4625830" y="23692"/>
                  <a:pt x="4627267" y="25049"/>
                  <a:pt x="4632448" y="33563"/>
                </a:cubicBezTo>
                <a:cubicBezTo>
                  <a:pt x="4632967" y="1585164"/>
                  <a:pt x="4633485" y="3136764"/>
                  <a:pt x="4634004" y="4688365"/>
                </a:cubicBezTo>
                <a:cubicBezTo>
                  <a:pt x="4633962" y="4702420"/>
                  <a:pt x="4622154" y="4713805"/>
                  <a:pt x="4607575" y="4713840"/>
                </a:cubicBezTo>
                <a:lnTo>
                  <a:pt x="26354" y="4713840"/>
                </a:lnTo>
                <a:cubicBezTo>
                  <a:pt x="11804" y="4713760"/>
                  <a:pt x="40" y="4702390"/>
                  <a:pt x="1" y="4688364"/>
                </a:cubicBezTo>
                <a:lnTo>
                  <a:pt x="1" y="4653770"/>
                </a:lnTo>
                <a:cubicBezTo>
                  <a:pt x="1" y="4653769"/>
                  <a:pt x="0" y="4653769"/>
                  <a:pt x="0" y="4653768"/>
                </a:cubicBezTo>
                <a:cubicBezTo>
                  <a:pt x="202" y="3117775"/>
                  <a:pt x="403" y="1581781"/>
                  <a:pt x="605" y="45788"/>
                </a:cubicBezTo>
                <a:cubicBezTo>
                  <a:pt x="654" y="33652"/>
                  <a:pt x="7531" y="23839"/>
                  <a:pt x="16013" y="23807"/>
                </a:cubicBezTo>
                <a:lnTo>
                  <a:pt x="9311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6179886" y="668913"/>
            <a:ext cx="4897417" cy="37808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10" name="Google Shape;310;p17"/>
          <p:cNvSpPr/>
          <p:nvPr/>
        </p:nvSpPr>
        <p:spPr>
          <a:xfrm rot="10800000">
            <a:off x="6311592" y="791295"/>
            <a:ext cx="4634004" cy="3547499"/>
          </a:xfrm>
          <a:custGeom>
            <a:rect b="b" l="l" r="r" t="t"/>
            <a:pathLst>
              <a:path extrusionOk="0" h="4713840" w="4634004">
                <a:moveTo>
                  <a:pt x="93111" y="0"/>
                </a:moveTo>
                <a:lnTo>
                  <a:pt x="4541224" y="0"/>
                </a:lnTo>
                <a:lnTo>
                  <a:pt x="4616905" y="18756"/>
                </a:lnTo>
                <a:cubicBezTo>
                  <a:pt x="4625830" y="23692"/>
                  <a:pt x="4627267" y="25049"/>
                  <a:pt x="4632448" y="33563"/>
                </a:cubicBezTo>
                <a:cubicBezTo>
                  <a:pt x="4632967" y="1585164"/>
                  <a:pt x="4633485" y="3136764"/>
                  <a:pt x="4634004" y="4688365"/>
                </a:cubicBezTo>
                <a:cubicBezTo>
                  <a:pt x="4633962" y="4702420"/>
                  <a:pt x="4622154" y="4713805"/>
                  <a:pt x="4607575" y="4713840"/>
                </a:cubicBezTo>
                <a:lnTo>
                  <a:pt x="26354" y="4713840"/>
                </a:lnTo>
                <a:cubicBezTo>
                  <a:pt x="11804" y="4713760"/>
                  <a:pt x="40" y="4702390"/>
                  <a:pt x="1" y="4688364"/>
                </a:cubicBezTo>
                <a:lnTo>
                  <a:pt x="1" y="4653770"/>
                </a:lnTo>
                <a:cubicBezTo>
                  <a:pt x="1" y="4653769"/>
                  <a:pt x="0" y="4653769"/>
                  <a:pt x="0" y="4653768"/>
                </a:cubicBezTo>
                <a:cubicBezTo>
                  <a:pt x="202" y="3117775"/>
                  <a:pt x="403" y="1581781"/>
                  <a:pt x="605" y="45788"/>
                </a:cubicBezTo>
                <a:cubicBezTo>
                  <a:pt x="654" y="33652"/>
                  <a:pt x="7531" y="23839"/>
                  <a:pt x="16013" y="23807"/>
                </a:cubicBezTo>
                <a:lnTo>
                  <a:pt x="9311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11" name="Google Shape;311;p17"/>
          <p:cNvSpPr txBox="1"/>
          <p:nvPr>
            <p:ph type="title"/>
          </p:nvPr>
        </p:nvSpPr>
        <p:spPr>
          <a:xfrm>
            <a:off x="1229356" y="4932365"/>
            <a:ext cx="9743445" cy="8670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Ciclo de vida de los gusanos redondos</a:t>
            </a:r>
            <a:endParaRPr i="0">
              <a:solidFill>
                <a:srgbClr val="FFFF00"/>
              </a:solidFill>
            </a:endParaRPr>
          </a:p>
        </p:txBody>
      </p:sp>
      <p:pic>
        <p:nvPicPr>
          <p:cNvPr id="312" name="Google Shape;312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9134" y="824354"/>
            <a:ext cx="3263317" cy="3444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2" id="313" name="Google Shape;313;p17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3077" t="0"/>
          <a:stretch/>
        </p:blipFill>
        <p:spPr>
          <a:xfrm>
            <a:off x="6311592" y="1199626"/>
            <a:ext cx="4661209" cy="2933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7"/>
          <p:cNvSpPr txBox="1"/>
          <p:nvPr/>
        </p:nvSpPr>
        <p:spPr>
          <a:xfrm>
            <a:off x="2238678" y="2488153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7"/>
          <p:cNvSpPr txBox="1"/>
          <p:nvPr/>
        </p:nvSpPr>
        <p:spPr>
          <a:xfrm>
            <a:off x="4099465" y="343402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 txBox="1"/>
          <p:nvPr/>
        </p:nvSpPr>
        <p:spPr>
          <a:xfrm>
            <a:off x="3056480" y="367397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 txBox="1"/>
          <p:nvPr/>
        </p:nvSpPr>
        <p:spPr>
          <a:xfrm>
            <a:off x="3125799" y="1998382"/>
            <a:ext cx="158473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L4 y gusanos adultos</a:t>
            </a:r>
            <a:endParaRPr b="1" i="0" sz="11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3" name="Google Shape;323;p18"/>
          <p:cNvSpPr/>
          <p:nvPr/>
        </p:nvSpPr>
        <p:spPr>
          <a:xfrm flipH="1" rot="10800000">
            <a:off x="0" y="5062070"/>
            <a:ext cx="10164226" cy="1794809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088953" y="0"/>
            <a:ext cx="5239235" cy="3081387"/>
          </a:xfrm>
          <a:custGeom>
            <a:rect b="b" l="l" r="r" t="t"/>
            <a:pathLst>
              <a:path extrusionOk="0" h="3081387" w="5239235">
                <a:moveTo>
                  <a:pt x="0" y="0"/>
                </a:moveTo>
                <a:lnTo>
                  <a:pt x="5071696" y="0"/>
                </a:lnTo>
                <a:lnTo>
                  <a:pt x="5133938" y="1106563"/>
                </a:lnTo>
                <a:cubicBezTo>
                  <a:pt x="5165389" y="1665718"/>
                  <a:pt x="5198664" y="2223050"/>
                  <a:pt x="5239235" y="2773086"/>
                </a:cubicBezTo>
                <a:lnTo>
                  <a:pt x="173308" y="3081387"/>
                </a:lnTo>
                <a:cubicBezTo>
                  <a:pt x="115539" y="2062764"/>
                  <a:pt x="57769" y="1018623"/>
                  <a:pt x="0" y="0"/>
                </a:cubicBez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 rotWithShape="1">
          <a:blip r:embed="rId4">
            <a:alphaModFix/>
          </a:blip>
          <a:srcRect b="11407" l="0" r="1" t="0"/>
          <a:stretch/>
        </p:blipFill>
        <p:spPr>
          <a:xfrm>
            <a:off x="6241536" y="4"/>
            <a:ext cx="4944327" cy="2923915"/>
          </a:xfrm>
          <a:custGeom>
            <a:rect b="b" l="l" r="r" t="t"/>
            <a:pathLst>
              <a:path extrusionOk="0" h="2923915" w="4944327">
                <a:moveTo>
                  <a:pt x="0" y="0"/>
                </a:moveTo>
                <a:lnTo>
                  <a:pt x="4798236" y="0"/>
                </a:lnTo>
                <a:lnTo>
                  <a:pt x="4944271" y="2605430"/>
                </a:lnTo>
                <a:cubicBezTo>
                  <a:pt x="4945399" y="2626636"/>
                  <a:pt x="4929399" y="2644764"/>
                  <a:pt x="4908458" y="2645991"/>
                </a:cubicBezTo>
                <a:cubicBezTo>
                  <a:pt x="4904770" y="2646216"/>
                  <a:pt x="4901082" y="2646443"/>
                  <a:pt x="4897394" y="2646668"/>
                </a:cubicBezTo>
                <a:lnTo>
                  <a:pt x="4842284" y="2654852"/>
                </a:lnTo>
                <a:lnTo>
                  <a:pt x="4648340" y="2660639"/>
                </a:lnTo>
                <a:cubicBezTo>
                  <a:pt x="4587250" y="2664073"/>
                  <a:pt x="4531196" y="2667225"/>
                  <a:pt x="4470106" y="2670659"/>
                </a:cubicBezTo>
                <a:cubicBezTo>
                  <a:pt x="4407463" y="2665546"/>
                  <a:pt x="4327848" y="2696833"/>
                  <a:pt x="4240907" y="2697830"/>
                </a:cubicBezTo>
                <a:lnTo>
                  <a:pt x="4176737" y="2694327"/>
                </a:lnTo>
                <a:cubicBezTo>
                  <a:pt x="4129252" y="2696713"/>
                  <a:pt x="4081769" y="2699097"/>
                  <a:pt x="4034285" y="2701483"/>
                </a:cubicBezTo>
                <a:cubicBezTo>
                  <a:pt x="3897526" y="2710086"/>
                  <a:pt x="3896626" y="2709727"/>
                  <a:pt x="3759868" y="2718330"/>
                </a:cubicBezTo>
                <a:lnTo>
                  <a:pt x="3677165" y="2723111"/>
                </a:lnTo>
                <a:cubicBezTo>
                  <a:pt x="2506072" y="2790046"/>
                  <a:pt x="1334978" y="2856980"/>
                  <a:pt x="163886" y="292391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6" name="Google Shape;326;p18"/>
          <p:cNvSpPr/>
          <p:nvPr/>
        </p:nvSpPr>
        <p:spPr>
          <a:xfrm rot="154707">
            <a:off x="6496840" y="2318754"/>
            <a:ext cx="5095528" cy="3900731"/>
          </a:xfrm>
          <a:custGeom>
            <a:rect b="b" l="l" r="r" t="t"/>
            <a:pathLst>
              <a:path extrusionOk="0" h="3900731" w="5095528">
                <a:moveTo>
                  <a:pt x="0" y="0"/>
                </a:moveTo>
                <a:lnTo>
                  <a:pt x="5095528" y="8114"/>
                </a:lnTo>
                <a:lnTo>
                  <a:pt x="5095528" y="3900731"/>
                </a:lnTo>
                <a:lnTo>
                  <a:pt x="8880" y="3900731"/>
                </a:lnTo>
                <a:lnTo>
                  <a:pt x="0" y="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327" name="Google Shape;327;p1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3" l="0" r="12248" t="0"/>
          <a:stretch/>
        </p:blipFill>
        <p:spPr>
          <a:xfrm rot="154707">
            <a:off x="6630541" y="2431128"/>
            <a:ext cx="4807026" cy="365646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/>
          <p:nvPr>
            <p:ph type="title"/>
          </p:nvPr>
        </p:nvSpPr>
        <p:spPr>
          <a:xfrm>
            <a:off x="-387384" y="-27221"/>
            <a:ext cx="6661150" cy="1446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Libre Franklin Black"/>
              <a:buNone/>
            </a:pPr>
            <a:r>
              <a:rPr lang="en-US" sz="4800"/>
              <a:t>Hipobiosis</a:t>
            </a:r>
            <a:endParaRPr sz="4800"/>
          </a:p>
        </p:txBody>
      </p:sp>
      <p:sp>
        <p:nvSpPr>
          <p:cNvPr id="329" name="Google Shape;329;p18"/>
          <p:cNvSpPr txBox="1"/>
          <p:nvPr>
            <p:ph idx="2" type="body"/>
          </p:nvPr>
        </p:nvSpPr>
        <p:spPr>
          <a:xfrm>
            <a:off x="150171" y="1461961"/>
            <a:ext cx="6123595" cy="4674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Bajo condiciones climáticas desfavorables, las larvas comienzan un periodo de </a:t>
            </a:r>
            <a:r>
              <a:rPr lang="en-US">
                <a:solidFill>
                  <a:schemeClr val="dk1"/>
                </a:solidFill>
                <a:highlight>
                  <a:srgbClr val="FFFF00"/>
                </a:highlight>
              </a:rPr>
              <a:t>desarrollo detenido</a:t>
            </a:r>
            <a:r>
              <a:rPr lang="en-US"/>
              <a:t> (usualmente al final de la época de pastoreo).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Hipobiosis es el mecanismo de supervivencia de los gusanos durante el invierno (o en la época seca en condiciones tropicales).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Cuando las condiciones climáticas vuelven a ser favorables, los gusanos vuelven a desarrollarse de manera normal y los adultos nuevamente comienzan a producir huevos.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El retorno del desarrollo normal de los gusanos suele coincidir con el incremento de los conteos de huevos en el periparto (periparturient egg rise) en las hembras.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Larvas hipobióticas son la fuente principal de contaminación de las pasturas en la primavera e inicio del verano.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/>
          <p:nvPr>
            <p:ph type="title"/>
          </p:nvPr>
        </p:nvSpPr>
        <p:spPr>
          <a:xfrm>
            <a:off x="548106" y="4675070"/>
            <a:ext cx="10929600" cy="15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¿Cómo los animales resisten a los parásitos?</a:t>
            </a:r>
            <a:endParaRPr/>
          </a:p>
        </p:txBody>
      </p:sp>
      <p:sp>
        <p:nvSpPr>
          <p:cNvPr id="335" name="Google Shape;335;p19"/>
          <p:cNvSpPr txBox="1"/>
          <p:nvPr>
            <p:ph idx="1" type="body"/>
          </p:nvPr>
        </p:nvSpPr>
        <p:spPr>
          <a:xfrm>
            <a:off x="3435122" y="1899477"/>
            <a:ext cx="1129715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SHEEP</a:t>
            </a:r>
            <a:endParaRPr/>
          </a:p>
        </p:txBody>
      </p:sp>
      <p:sp>
        <p:nvSpPr>
          <p:cNvPr id="336" name="Google Shape;336;p19"/>
          <p:cNvSpPr txBox="1"/>
          <p:nvPr>
            <p:ph idx="2" type="body"/>
          </p:nvPr>
        </p:nvSpPr>
        <p:spPr>
          <a:xfrm>
            <a:off x="471056" y="726813"/>
            <a:ext cx="5343486" cy="75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Ingestión de larvas infectivas (L3) durante el </a:t>
            </a:r>
            <a:r>
              <a:rPr lang="en-US">
                <a:solidFill>
                  <a:schemeClr val="dk1"/>
                </a:solidFill>
                <a:highlight>
                  <a:srgbClr val="FFFF00"/>
                </a:highlight>
              </a:rPr>
              <a:t>PASTOREO</a:t>
            </a:r>
            <a:r>
              <a:rPr lang="en-US"/>
              <a:t> cercano al suelo. Desarrollo de la inmunidad con la edad /exposición</a:t>
            </a:r>
            <a:endParaRPr/>
          </a:p>
        </p:txBody>
      </p:sp>
      <p:sp>
        <p:nvSpPr>
          <p:cNvPr id="337" name="Google Shape;337;p19"/>
          <p:cNvSpPr txBox="1"/>
          <p:nvPr>
            <p:ph idx="3" type="body"/>
          </p:nvPr>
        </p:nvSpPr>
        <p:spPr>
          <a:xfrm>
            <a:off x="9658259" y="305923"/>
            <a:ext cx="1129715" cy="4208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CABRAS</a:t>
            </a:r>
            <a:endParaRPr/>
          </a:p>
        </p:txBody>
      </p:sp>
      <p:pic>
        <p:nvPicPr>
          <p:cNvPr id="338" name="Google Shape;338;p19"/>
          <p:cNvPicPr preferRelativeResize="0"/>
          <p:nvPr/>
        </p:nvPicPr>
        <p:blipFill rotWithShape="1">
          <a:blip r:embed="rId3">
            <a:alphaModFix/>
          </a:blip>
          <a:srcRect b="22758" l="24570" r="24254" t="20890"/>
          <a:stretch/>
        </p:blipFill>
        <p:spPr>
          <a:xfrm>
            <a:off x="1983096" y="1906458"/>
            <a:ext cx="3779117" cy="277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9060" y="1899477"/>
            <a:ext cx="3854980" cy="277558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9"/>
          <p:cNvSpPr txBox="1"/>
          <p:nvPr/>
        </p:nvSpPr>
        <p:spPr>
          <a:xfrm>
            <a:off x="4684827" y="290390"/>
            <a:ext cx="1129715" cy="4208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OVEJAS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10089193" y="2599113"/>
            <a:ext cx="1582656" cy="1850861"/>
          </a:xfrm>
          <a:prstGeom prst="wedgeRectCallout">
            <a:avLst>
              <a:gd fmla="val -70022" name="adj1"/>
              <a:gd fmla="val 48614" name="adj2"/>
            </a:avLst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¿Qué sucede cuando obligamos a las cabras a pastorear a menos de 4 pulgadas del suelo?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316549" y="1899477"/>
            <a:ext cx="1497345" cy="2162676"/>
          </a:xfrm>
          <a:prstGeom prst="wedgeRectCallout">
            <a:avLst>
              <a:gd fmla="val 92453" name="adj1"/>
              <a:gd fmla="val 42247" name="adj2"/>
            </a:avLst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¿Qué sucede cuando la exposición a los parásitos supera el desarrollo de inmunidad de las ovejas?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9"/>
          <p:cNvSpPr txBox="1"/>
          <p:nvPr/>
        </p:nvSpPr>
        <p:spPr>
          <a:xfrm>
            <a:off x="5694100" y="711280"/>
            <a:ext cx="5093874" cy="758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Desarrollaron la conducta de  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RAMONEO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para evitar el consumo de larvas infectivas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3" name="Google Shape;103;p2"/>
          <p:cNvSpPr/>
          <p:nvPr/>
        </p:nvSpPr>
        <p:spPr>
          <a:xfrm rot="10800000">
            <a:off x="-1" y="136"/>
            <a:ext cx="4245430" cy="6857864"/>
          </a:xfrm>
          <a:custGeom>
            <a:rect b="b" l="l" r="r" t="t"/>
            <a:pathLst>
              <a:path extrusionOk="0" h="6857864" w="3134385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4" name="Google Shape;104;p2"/>
          <p:cNvSpPr/>
          <p:nvPr/>
        </p:nvSpPr>
        <p:spPr>
          <a:xfrm rot="-205702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goat standing next to a tree&#10;&#10;Description automatically generated" id="105" name="Google Shape;105;p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852" l="0" r="-2" t="0"/>
          <a:stretch/>
        </p:blipFill>
        <p:spPr>
          <a:xfrm>
            <a:off x="839620" y="1145179"/>
            <a:ext cx="3841903" cy="45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4439273" y="146243"/>
            <a:ext cx="7439854" cy="94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Buenas Prácticas</a:t>
            </a:r>
            <a:endParaRPr i="0"/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4874151" y="964277"/>
            <a:ext cx="7198820" cy="5708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Entendiendo la biología de los gusanos, los animales y el ambiente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Selección genética </a:t>
            </a:r>
            <a:endParaRPr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Manejo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Nutrición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Manejo de pasturas y </a:t>
            </a:r>
            <a:r>
              <a:rPr i="1" lang="en-US" sz="2000"/>
              <a:t>Sericea lespedeza</a:t>
            </a:r>
            <a:endParaRPr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i="1"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Manejo de de la resistencia a los desparasitantes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Uso adecuado de los desparasitantes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Tratamiento selectivo o dirigido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Uso seguro de los desparasitantes</a:t>
            </a:r>
            <a:endParaRPr sz="2000"/>
          </a:p>
          <a:p>
            <a:pPr indent="-1111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“Desparasitantes naturales” y partículas de óxido de cobre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Conteo de huevos en muestras fecales.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"/>
          <p:cNvSpPr/>
          <p:nvPr/>
        </p:nvSpPr>
        <p:spPr>
          <a:xfrm>
            <a:off x="0" y="1244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9" name="Google Shape;349;p20"/>
          <p:cNvSpPr/>
          <p:nvPr/>
        </p:nvSpPr>
        <p:spPr>
          <a:xfrm flipH="1">
            <a:off x="0" y="-131703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204626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351" name="Google Shape;351;p2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2" l="549" r="17235" t="0"/>
          <a:stretch/>
        </p:blipFill>
        <p:spPr>
          <a:xfrm>
            <a:off x="356814" y="379444"/>
            <a:ext cx="7115470" cy="64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>
            <p:ph type="title"/>
          </p:nvPr>
        </p:nvSpPr>
        <p:spPr>
          <a:xfrm>
            <a:off x="6295832" y="54169"/>
            <a:ext cx="6100794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Biología: Los animales</a:t>
            </a:r>
            <a:endParaRPr i="0"/>
          </a:p>
        </p:txBody>
      </p:sp>
      <p:sp>
        <p:nvSpPr>
          <p:cNvPr id="353" name="Google Shape;353;p20"/>
          <p:cNvSpPr txBox="1"/>
          <p:nvPr>
            <p:ph idx="2" type="body"/>
          </p:nvPr>
        </p:nvSpPr>
        <p:spPr>
          <a:xfrm>
            <a:off x="7531584" y="1684899"/>
            <a:ext cx="4515000" cy="4507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943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>
            <p:ph type="title"/>
          </p:nvPr>
        </p:nvSpPr>
        <p:spPr>
          <a:xfrm>
            <a:off x="947722" y="565243"/>
            <a:ext cx="10287906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/>
              <a:t>Cuáles son los animales más susceptibles a parásitos internos?</a:t>
            </a:r>
            <a:endParaRPr/>
          </a:p>
        </p:txBody>
      </p:sp>
      <p:pic>
        <p:nvPicPr>
          <p:cNvPr id="359" name="Google Shape;35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3334" r="13334" t="0"/>
          <a:stretch/>
        </p:blipFill>
        <p:spPr>
          <a:xfrm>
            <a:off x="849766" y="1709056"/>
            <a:ext cx="2990850" cy="305888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0" name="Google Shape;360;p21"/>
          <p:cNvPicPr preferRelativeResize="0"/>
          <p:nvPr/>
        </p:nvPicPr>
        <p:blipFill rotWithShape="1">
          <a:blip r:embed="rId4">
            <a:alphaModFix/>
          </a:blip>
          <a:srcRect b="0" l="18287" r="8122" t="1543"/>
          <a:stretch/>
        </p:blipFill>
        <p:spPr>
          <a:xfrm>
            <a:off x="4351022" y="3107412"/>
            <a:ext cx="3285391" cy="305888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 rotWithShape="1">
          <a:blip r:embed="rId5">
            <a:alphaModFix/>
          </a:blip>
          <a:srcRect b="224" l="18478" r="4015" t="-226"/>
          <a:stretch/>
        </p:blipFill>
        <p:spPr>
          <a:xfrm>
            <a:off x="7995328" y="1807027"/>
            <a:ext cx="3225601" cy="30588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21"/>
          <p:cNvSpPr txBox="1"/>
          <p:nvPr/>
        </p:nvSpPr>
        <p:spPr>
          <a:xfrm>
            <a:off x="747967" y="4908997"/>
            <a:ext cx="334785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Hembras en el periparto, en especial las más jóvenes y las que tienen  más de una cría.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1"/>
          <p:cNvSpPr txBox="1"/>
          <p:nvPr/>
        </p:nvSpPr>
        <p:spPr>
          <a:xfrm>
            <a:off x="4546937" y="2078406"/>
            <a:ext cx="30894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Corderos/Cabritos menores de 6 meses, en especial huérfanos.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1"/>
          <p:cNvSpPr txBox="1"/>
          <p:nvPr/>
        </p:nvSpPr>
        <p:spPr>
          <a:xfrm>
            <a:off x="8245700" y="5044073"/>
            <a:ext cx="314234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Animales subnutridos y/o con baja condición corporal (</a:t>
            </a:r>
            <a:r>
              <a:rPr b="0" i="0" lang="en-US" sz="18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b="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2).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0" name="Google Shape;370;p22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1" name="Google Shape;371;p22"/>
          <p:cNvSpPr txBox="1"/>
          <p:nvPr>
            <p:ph type="title"/>
          </p:nvPr>
        </p:nvSpPr>
        <p:spPr>
          <a:xfrm>
            <a:off x="765983" y="125172"/>
            <a:ext cx="6153649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Incremento de cargas parasitarias en el periparto</a:t>
            </a:r>
            <a:endParaRPr i="0"/>
          </a:p>
        </p:txBody>
      </p:sp>
      <p:pic>
        <p:nvPicPr>
          <p:cNvPr id="372" name="Google Shape;372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1" l="13493" r="14934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2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4" name="Google Shape;374;p22"/>
          <p:cNvSpPr txBox="1"/>
          <p:nvPr>
            <p:ph idx="1" type="body"/>
          </p:nvPr>
        </p:nvSpPr>
        <p:spPr>
          <a:xfrm>
            <a:off x="913393" y="2016577"/>
            <a:ext cx="6432892" cy="4716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u="sng"/>
              <a:t>Reducción temporal de la inmunidad</a:t>
            </a:r>
            <a:r>
              <a:rPr lang="en-US" sz="1800"/>
              <a:t> a los parásitos, ocurre alrededor de la época de partos.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Resulta en el </a:t>
            </a:r>
            <a:r>
              <a:rPr lang="en-US" sz="1800" u="sng"/>
              <a:t>incremento de conteos de huevos</a:t>
            </a:r>
            <a:r>
              <a:rPr lang="en-US" sz="1800"/>
              <a:t> en las heces de ovejas y cabras, aun cuando no sea una enfermedad clínica.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Puede </a:t>
            </a:r>
            <a:r>
              <a:rPr lang="en-US" sz="1800" u="sng"/>
              <a:t>durar de 2 semanas antes hasta 8 semanas después del parto</a:t>
            </a:r>
            <a:r>
              <a:rPr lang="en-US" sz="1800"/>
              <a:t>; con un pico de huevos alrededor de 30 días post-parto.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La </a:t>
            </a:r>
            <a:r>
              <a:rPr lang="en-US" sz="1800" u="sng"/>
              <a:t>magnitud variará </a:t>
            </a:r>
            <a:r>
              <a:rPr lang="en-US" sz="1800"/>
              <a:t>con la especie, raza y época del año.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u="sng"/>
              <a:t>Huevos son la fuente principal de contaminación</a:t>
            </a:r>
            <a:r>
              <a:rPr lang="en-US" sz="1800"/>
              <a:t> de los corderos/cabritos recién nacidos.</a:t>
            </a:r>
            <a:endParaRPr/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75" name="Google Shape;375;p22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6" name="Google Shape;376;p22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2" name="Google Shape;382;p23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3" name="Google Shape;383;p23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384" name="Google Shape;384;p2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1" l="10111" r="8239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3"/>
          <p:cNvSpPr txBox="1"/>
          <p:nvPr>
            <p:ph type="title"/>
          </p:nvPr>
        </p:nvSpPr>
        <p:spPr>
          <a:xfrm>
            <a:off x="371534" y="194597"/>
            <a:ext cx="7669644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 sz="3600"/>
              <a:t>Estrategias para manejar el incremento de huevos en el periparto de ovejas/cabras</a:t>
            </a:r>
            <a:endParaRPr i="0" sz="3600"/>
          </a:p>
        </p:txBody>
      </p:sp>
      <p:sp>
        <p:nvSpPr>
          <p:cNvPr id="386" name="Google Shape;386;p23"/>
          <p:cNvSpPr txBox="1"/>
          <p:nvPr>
            <p:ph idx="1" type="body"/>
          </p:nvPr>
        </p:nvSpPr>
        <p:spPr>
          <a:xfrm>
            <a:off x="674914" y="2277789"/>
            <a:ext cx="6745581" cy="4046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Desparasitación selectiva de ovejas/cabras antes o al momento del parto.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Sincronizar que los partos </a:t>
            </a:r>
            <a:r>
              <a:rPr lang="en-US"/>
              <a:t>sucedan</a:t>
            </a:r>
            <a:r>
              <a:rPr lang="en-US"/>
              <a:t> en el momento del año que los parásitos son menos activos.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Mantener los animales en confinamiento (dry lot, pastoreo cero) durante el periparto (controla los gusanos, pero no ayudará con coccidias).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Incrementar el consumo de proteína en la dieta durante el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ltimo tercio de la gestación (~30% por encima requerimientos NRC).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Seleccionar especie, raza, y animales más resistentes a parásitos internos.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2" name="Google Shape;392;p24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3" name="Google Shape;393;p24"/>
          <p:cNvSpPr txBox="1"/>
          <p:nvPr>
            <p:ph type="title"/>
          </p:nvPr>
        </p:nvSpPr>
        <p:spPr>
          <a:xfrm>
            <a:off x="808171" y="8042"/>
            <a:ext cx="6801659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Estadios de vida libre</a:t>
            </a:r>
            <a:endParaRPr/>
          </a:p>
        </p:txBody>
      </p:sp>
      <p:sp>
        <p:nvSpPr>
          <p:cNvPr id="394" name="Google Shape;394;p24"/>
          <p:cNvSpPr txBox="1"/>
          <p:nvPr>
            <p:ph idx="1" type="body"/>
          </p:nvPr>
        </p:nvSpPr>
        <p:spPr>
          <a:xfrm>
            <a:off x="551979" y="1469571"/>
            <a:ext cx="6208105" cy="45175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El desarrollo de huevos y larvas ocurre en un rango de temperaturas entre 10°C to 35°C.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El tiempo mínimo requerido desde la eclosión del huevo hasta el desarrollo de larvas L3 (estadio infectivo) es de 3-4 días para </a:t>
            </a:r>
            <a:r>
              <a:rPr i="1" lang="en-US"/>
              <a:t>Haemonchus contortus </a:t>
            </a:r>
            <a:r>
              <a:rPr lang="en-US"/>
              <a:t>(gusano barbero).</a:t>
            </a:r>
            <a:r>
              <a:rPr lang="en-US">
                <a:solidFill>
                  <a:srgbClr val="FFFF00"/>
                </a:solidFill>
              </a:rPr>
              <a:t>(mover los animales cada 3-4 días para prevenir reinfección)</a:t>
            </a:r>
            <a:r>
              <a:rPr lang="en-US">
                <a:solidFill>
                  <a:schemeClr val="dk1"/>
                </a:solidFill>
              </a:rPr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En climas frescos, las larvas pueden sobrevivir por períodos más largos. </a:t>
            </a:r>
            <a:r>
              <a:rPr lang="en-US">
                <a:solidFill>
                  <a:srgbClr val="FFFF00"/>
                </a:solidFill>
              </a:rPr>
              <a:t>(rotaciones más largas)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En climas cálidos, las larvas sobreviven por períodos más cortos. </a:t>
            </a:r>
            <a:r>
              <a:rPr lang="en-US">
                <a:solidFill>
                  <a:srgbClr val="FFFF00"/>
                </a:solidFill>
              </a:rPr>
              <a:t>(rotaciones más cortas)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Larvas infectivas no migran a más de 10 a 15 cm en las pasturas. </a:t>
            </a:r>
            <a:r>
              <a:rPr lang="en-US">
                <a:solidFill>
                  <a:srgbClr val="FFFF00"/>
                </a:solidFill>
              </a:rPr>
              <a:t>(no pastorear por debajo de 10 cm)</a:t>
            </a:r>
            <a:endParaRPr/>
          </a:p>
        </p:txBody>
      </p:sp>
      <p:pic>
        <p:nvPicPr>
          <p:cNvPr id="395" name="Google Shape;395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2" l="20920" r="20253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4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7" name="Google Shape;397;p24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8" name="Google Shape;398;p24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4" name="Google Shape;404;p25"/>
          <p:cNvSpPr/>
          <p:nvPr/>
        </p:nvSpPr>
        <p:spPr>
          <a:xfrm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5" name="Google Shape;405;p25"/>
          <p:cNvSpPr/>
          <p:nvPr/>
        </p:nvSpPr>
        <p:spPr>
          <a:xfrm rot="-190710">
            <a:off x="7882025" y="3628194"/>
            <a:ext cx="3412914" cy="26343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Men holding trophies and sitting next to each other&#10;&#10;Description automatically generated" id="406" name="Google Shape;406;p25"/>
          <p:cNvPicPr preferRelativeResize="0"/>
          <p:nvPr/>
        </p:nvPicPr>
        <p:blipFill rotWithShape="1">
          <a:blip r:embed="rId4">
            <a:alphaModFix/>
          </a:blip>
          <a:srcRect b="-3" l="7836" r="989" t="0"/>
          <a:stretch/>
        </p:blipFill>
        <p:spPr>
          <a:xfrm rot="250653">
            <a:off x="7862171" y="3551358"/>
            <a:ext cx="3466531" cy="2801613"/>
          </a:xfrm>
          <a:custGeom>
            <a:rect b="b" l="l" r="r" t="t"/>
            <a:pathLst>
              <a:path extrusionOk="0" h="2801613" w="3466531">
                <a:moveTo>
                  <a:pt x="3161710" y="0"/>
                </a:moveTo>
                <a:lnTo>
                  <a:pt x="3466324" y="2359568"/>
                </a:lnTo>
                <a:cubicBezTo>
                  <a:pt x="3468095" y="2373606"/>
                  <a:pt x="3458336" y="2386424"/>
                  <a:pt x="3444479" y="2388249"/>
                </a:cubicBezTo>
                <a:cubicBezTo>
                  <a:pt x="3442039" y="2388576"/>
                  <a:pt x="3439599" y="2388905"/>
                  <a:pt x="3437159" y="2389232"/>
                </a:cubicBezTo>
                <a:lnTo>
                  <a:pt x="3400929" y="2397326"/>
                </a:lnTo>
                <a:lnTo>
                  <a:pt x="3272321" y="2410520"/>
                </a:lnTo>
                <a:cubicBezTo>
                  <a:pt x="3231888" y="2415746"/>
                  <a:pt x="3194789" y="2420542"/>
                  <a:pt x="3154357" y="2425769"/>
                </a:cubicBezTo>
                <a:cubicBezTo>
                  <a:pt x="3112480" y="2425390"/>
                  <a:pt x="3061080" y="2450019"/>
                  <a:pt x="3003349" y="2454872"/>
                </a:cubicBezTo>
                <a:lnTo>
                  <a:pt x="2960536" y="2455637"/>
                </a:lnTo>
                <a:cubicBezTo>
                  <a:pt x="2929095" y="2459511"/>
                  <a:pt x="2897654" y="2463384"/>
                  <a:pt x="2866213" y="2467258"/>
                </a:cubicBezTo>
                <a:cubicBezTo>
                  <a:pt x="2775743" y="2479566"/>
                  <a:pt x="2775128" y="2479371"/>
                  <a:pt x="2684659" y="2491679"/>
                </a:cubicBezTo>
                <a:lnTo>
                  <a:pt x="2629928" y="2498842"/>
                </a:lnTo>
                <a:cubicBezTo>
                  <a:pt x="1854893" y="2599766"/>
                  <a:pt x="1079857" y="2700689"/>
                  <a:pt x="304822" y="2801613"/>
                </a:cubicBezTo>
                <a:lnTo>
                  <a:pt x="208" y="442045"/>
                </a:lnTo>
                <a:cubicBezTo>
                  <a:pt x="-1564" y="428007"/>
                  <a:pt x="8195" y="415189"/>
                  <a:pt x="22052" y="413364"/>
                </a:cubicBezTo>
                <a:cubicBezTo>
                  <a:pt x="68272" y="402511"/>
                  <a:pt x="133794" y="396056"/>
                  <a:pt x="182963" y="389133"/>
                </a:cubicBezTo>
                <a:cubicBezTo>
                  <a:pt x="227664" y="383363"/>
                  <a:pt x="212063" y="382146"/>
                  <a:pt x="256765" y="376376"/>
                </a:cubicBezTo>
                <a:lnTo>
                  <a:pt x="309931" y="366049"/>
                </a:lnTo>
                <a:cubicBezTo>
                  <a:pt x="336479" y="360885"/>
                  <a:pt x="358911" y="347424"/>
                  <a:pt x="378532" y="343418"/>
                </a:cubicBezTo>
                <a:cubicBezTo>
                  <a:pt x="412260" y="338007"/>
                  <a:pt x="485142" y="335887"/>
                  <a:pt x="512299" y="333582"/>
                </a:cubicBezTo>
                <a:cubicBezTo>
                  <a:pt x="544238" y="329381"/>
                  <a:pt x="547053" y="335758"/>
                  <a:pt x="578993" y="331558"/>
                </a:cubicBezTo>
                <a:cubicBezTo>
                  <a:pt x="634094" y="324357"/>
                  <a:pt x="394729" y="360580"/>
                  <a:pt x="836603" y="302771"/>
                </a:cubicBezTo>
                <a:cubicBezTo>
                  <a:pt x="1611639" y="201847"/>
                  <a:pt x="2386675" y="100924"/>
                  <a:pt x="31617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07" name="Google Shape;407;p25"/>
          <p:cNvSpPr/>
          <p:nvPr/>
        </p:nvSpPr>
        <p:spPr>
          <a:xfrm rot="170292">
            <a:off x="8383027" y="932965"/>
            <a:ext cx="3416468" cy="265142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group of people standing behind a fence&#10;&#10;Description automatically generated" id="408" name="Google Shape;408;p25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4" l="16073" r="8026" t="0"/>
          <a:stretch/>
        </p:blipFill>
        <p:spPr>
          <a:xfrm>
            <a:off x="8438889" y="969845"/>
            <a:ext cx="3318929" cy="256890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5"/>
          <p:cNvSpPr txBox="1"/>
          <p:nvPr>
            <p:ph type="title"/>
          </p:nvPr>
        </p:nvSpPr>
        <p:spPr>
          <a:xfrm>
            <a:off x="768512" y="34605"/>
            <a:ext cx="7754867" cy="1708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lang="en-US" sz="4400"/>
              <a:t>Selección genética</a:t>
            </a:r>
            <a:endParaRPr sz="4400"/>
          </a:p>
        </p:txBody>
      </p:sp>
      <p:sp>
        <p:nvSpPr>
          <p:cNvPr id="410" name="Google Shape;410;p25"/>
          <p:cNvSpPr txBox="1"/>
          <p:nvPr>
            <p:ph idx="1" type="body"/>
          </p:nvPr>
        </p:nvSpPr>
        <p:spPr>
          <a:xfrm>
            <a:off x="637003" y="1743051"/>
            <a:ext cx="6659125" cy="4058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Las cabras son </a:t>
            </a:r>
            <a:r>
              <a:rPr lang="en-US" sz="1800" u="sng"/>
              <a:t>más susceptibles</a:t>
            </a:r>
            <a:r>
              <a:rPr lang="en-US" sz="1800"/>
              <a:t> a parásitos internos que las ovejas, especialmente más que las ovejas de pelo.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Algunas razas de ovejas/cabras son más </a:t>
            </a:r>
            <a:br>
              <a:rPr lang="en-US" sz="1800"/>
            </a:br>
            <a:r>
              <a:rPr lang="en-US" sz="1800"/>
              <a:t>resistentes a parásitos internos que otras razas.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Se puede seleccionar para la resistencia a los parásitos en cualquier población ovina/caprina.</a:t>
            </a:r>
            <a:br>
              <a:rPr lang="en-US" sz="1800"/>
            </a:br>
            <a:endParaRPr sz="1800"/>
          </a:p>
          <a:p>
            <a:pPr indent="-22860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Noto Sans Symbols"/>
              <a:buChar char="▶"/>
            </a:pPr>
            <a:r>
              <a:rPr lang="en-US" sz="1600">
                <a:solidFill>
                  <a:srgbClr val="FFFF00"/>
                </a:solidFill>
              </a:rPr>
              <a:t>20-30% del rebaño es responsable del diseminar 70-80% de los huevos de parásitos en las pasturas (eliminar animales acumuladores).</a:t>
            </a:r>
            <a:br>
              <a:rPr lang="en-US" sz="1600"/>
            </a:b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Resistencia a los parásitos debe estar relacionada con variables de comportamiento productivo y sobrevivencia.</a:t>
            </a:r>
            <a:endParaRPr/>
          </a:p>
        </p:txBody>
      </p:sp>
      <p:pic>
        <p:nvPicPr>
          <p:cNvPr descr="A black dna strand on a black background&#10;&#10;Description automatically generated" id="411" name="Google Shape;411;p25"/>
          <p:cNvPicPr preferRelativeResize="0"/>
          <p:nvPr/>
        </p:nvPicPr>
        <p:blipFill rotWithShape="1">
          <a:blip r:embed="rId6">
            <a:alphaModFix amt="15000"/>
          </a:blip>
          <a:srcRect b="0" l="31629" r="30724" t="0"/>
          <a:stretch/>
        </p:blipFill>
        <p:spPr>
          <a:xfrm>
            <a:off x="5737518" y="907294"/>
            <a:ext cx="3117221" cy="552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"/>
          <p:cNvSpPr txBox="1"/>
          <p:nvPr>
            <p:ph type="title"/>
          </p:nvPr>
        </p:nvSpPr>
        <p:spPr>
          <a:xfrm>
            <a:off x="1015068" y="-37957"/>
            <a:ext cx="9653677" cy="942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Razas ovinas más resistentes a parásitos</a:t>
            </a:r>
            <a:endParaRPr i="0">
              <a:solidFill>
                <a:schemeClr val="dk1"/>
              </a:solidFill>
            </a:endParaRPr>
          </a:p>
        </p:txBody>
      </p:sp>
      <p:sp>
        <p:nvSpPr>
          <p:cNvPr id="417" name="Google Shape;417;p26"/>
          <p:cNvSpPr txBox="1"/>
          <p:nvPr>
            <p:ph idx="1" type="body"/>
          </p:nvPr>
        </p:nvSpPr>
        <p:spPr>
          <a:xfrm>
            <a:off x="1015068" y="2168278"/>
            <a:ext cx="6000874" cy="41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u="sng"/>
              <a:t>Landrace oveja de pelo</a:t>
            </a:r>
            <a:r>
              <a:rPr lang="en-US"/>
              <a:t>***</a:t>
            </a:r>
            <a:br>
              <a:rPr lang="en-US"/>
            </a:br>
            <a:r>
              <a:rPr lang="en-US"/>
              <a:t>Caribeña oveja de pelo</a:t>
            </a:r>
            <a:br>
              <a:rPr lang="en-US"/>
            </a:br>
            <a:r>
              <a:rPr lang="en-US"/>
              <a:t>	St. Croix, Barbados Barriga Negra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u="sng"/>
              <a:t>Ovejas de lana nativas del Sureste</a:t>
            </a:r>
            <a:r>
              <a:rPr lang="en-US"/>
              <a:t>***</a:t>
            </a:r>
            <a:br>
              <a:rPr lang="en-US"/>
            </a:br>
            <a:r>
              <a:rPr lang="en-US"/>
              <a:t>Nativa de la Costa del Golfo (Gulf Coast Native)</a:t>
            </a:r>
            <a:br>
              <a:rPr lang="en-US"/>
            </a:br>
            <a:r>
              <a:rPr lang="en-US"/>
              <a:t>Nativas de Louisiana y Florida</a:t>
            </a:r>
            <a:br>
              <a:rPr lang="en-US"/>
            </a:br>
            <a:r>
              <a:rPr lang="en-US"/>
              <a:t>Florida Cracker</a:t>
            </a:r>
            <a:br>
              <a:rPr lang="en-US"/>
            </a:b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u="sng"/>
              <a:t>Cruces con ovinos de pelo </a:t>
            </a:r>
            <a:br>
              <a:rPr lang="en-US" u="sng"/>
            </a:br>
            <a:r>
              <a:rPr lang="en-US"/>
              <a:t>St. Croix (cruces)</a:t>
            </a:r>
            <a:br>
              <a:rPr lang="en-US"/>
            </a:br>
            <a:r>
              <a:rPr lang="en-US"/>
              <a:t>   Katahdin </a:t>
            </a:r>
            <a:br>
              <a:rPr lang="en-US"/>
            </a:br>
            <a:r>
              <a:rPr lang="en-US"/>
              <a:t>   St. Augustine (?)</a:t>
            </a:r>
            <a:br>
              <a:rPr lang="en-US"/>
            </a:br>
            <a:r>
              <a:rPr lang="en-US"/>
              <a:t>   Royal White (?) </a:t>
            </a:r>
            <a:br>
              <a:rPr lang="en-US"/>
            </a:br>
            <a:r>
              <a:rPr lang="en-US" strike="sngStrike"/>
              <a:t>Dorper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u="sng"/>
              <a:t>Ovejas convencionales de lana</a:t>
            </a:r>
            <a:br>
              <a:rPr lang="en-US"/>
            </a:br>
            <a:r>
              <a:rPr lang="en-US"/>
              <a:t>Texel</a:t>
            </a:r>
            <a:br>
              <a:rPr lang="en-US"/>
            </a:br>
            <a:r>
              <a:rPr lang="en-US"/>
              <a:t>Otras (?)</a:t>
            </a:r>
            <a:endParaRPr/>
          </a:p>
        </p:txBody>
      </p:sp>
      <p:sp>
        <p:nvSpPr>
          <p:cNvPr id="418" name="Google Shape;418;p26"/>
          <p:cNvSpPr txBox="1"/>
          <p:nvPr/>
        </p:nvSpPr>
        <p:spPr>
          <a:xfrm>
            <a:off x="1015068" y="1276320"/>
            <a:ext cx="62003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Pero no necesariamente a coccidias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26"/>
          <p:cNvPicPr preferRelativeResize="0"/>
          <p:nvPr/>
        </p:nvPicPr>
        <p:blipFill rotWithShape="1">
          <a:blip r:embed="rId3">
            <a:alphaModFix/>
          </a:blip>
          <a:srcRect b="0" l="0" r="3350" t="0"/>
          <a:stretch/>
        </p:blipFill>
        <p:spPr>
          <a:xfrm>
            <a:off x="7282367" y="2075044"/>
            <a:ext cx="3386378" cy="19495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t. Croix Hair Sheep | Parasite Resistant Hardy Browsers - YouTube" id="420" name="Google Shape;420;p2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4217" l="0" r="0" t="13690"/>
          <a:stretch/>
        </p:blipFill>
        <p:spPr>
          <a:xfrm>
            <a:off x="7282367" y="4181124"/>
            <a:ext cx="3432209" cy="1855782"/>
          </a:xfrm>
          <a:prstGeom prst="rect">
            <a:avLst/>
          </a:prstGeom>
          <a:noFill/>
          <a:ln cap="flat" cmpd="sng" w="41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1" name="Google Shape;421;p26"/>
          <p:cNvSpPr txBox="1"/>
          <p:nvPr/>
        </p:nvSpPr>
        <p:spPr>
          <a:xfrm>
            <a:off x="8573194" y="1252563"/>
            <a:ext cx="1987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documentadas</a:t>
            </a:r>
            <a:endParaRPr b="0" i="1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22" name="Google Shape;422;p26"/>
          <p:cNvCxnSpPr/>
          <p:nvPr/>
        </p:nvCxnSpPr>
        <p:spPr>
          <a:xfrm>
            <a:off x="1216404" y="4024620"/>
            <a:ext cx="317103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"/>
          <p:cNvSpPr txBox="1"/>
          <p:nvPr>
            <p:ph type="title"/>
          </p:nvPr>
        </p:nvSpPr>
        <p:spPr>
          <a:xfrm>
            <a:off x="986082" y="-465613"/>
            <a:ext cx="10939911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Razas caprinas más resistentes a parásitos</a:t>
            </a:r>
            <a:endParaRPr i="0">
              <a:solidFill>
                <a:schemeClr val="dk1"/>
              </a:solidFill>
            </a:endParaRPr>
          </a:p>
        </p:txBody>
      </p:sp>
      <p:sp>
        <p:nvSpPr>
          <p:cNvPr id="428" name="Google Shape;428;p27"/>
          <p:cNvSpPr txBox="1"/>
          <p:nvPr>
            <p:ph idx="2" type="body"/>
          </p:nvPr>
        </p:nvSpPr>
        <p:spPr>
          <a:xfrm>
            <a:off x="5973019" y="1992110"/>
            <a:ext cx="6078229" cy="4518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u="sng"/>
              <a:t>Caprinos de carne</a:t>
            </a:r>
            <a:br>
              <a:rPr lang="en-US"/>
            </a:br>
            <a:r>
              <a:rPr lang="en-US"/>
              <a:t>Cabra Miotónica o Cabra Desmayada de Tennessee***</a:t>
            </a:r>
            <a:br>
              <a:rPr lang="en-US"/>
            </a:br>
            <a:r>
              <a:rPr lang="en-US"/>
              <a:t>Kiko</a:t>
            </a:r>
            <a:br>
              <a:rPr lang="en-US"/>
            </a:br>
            <a:r>
              <a:rPr lang="en-US"/>
              <a:t>Cabra Española</a:t>
            </a:r>
            <a:br>
              <a:rPr lang="en-US"/>
            </a:br>
            <a:r>
              <a:rPr lang="en-US" strike="sngStrike"/>
              <a:t>Boer</a:t>
            </a:r>
            <a:br>
              <a:rPr lang="en-US" strike="sngStrike"/>
            </a:br>
            <a:r>
              <a:rPr lang="en-US" strike="sngStrike"/>
              <a:t>Pigmea</a:t>
            </a:r>
            <a:br>
              <a:rPr lang="en-US"/>
            </a:br>
            <a:r>
              <a:rPr lang="en-US"/>
              <a:t>Savanna (?)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u="sng"/>
              <a:t>Cabras Lecheras</a:t>
            </a:r>
            <a:br>
              <a:rPr lang="en-US"/>
            </a:br>
            <a:r>
              <a:rPr lang="en-US" strike="sngStrike"/>
              <a:t>Suizas</a:t>
            </a:r>
            <a:br>
              <a:rPr lang="en-US"/>
            </a:br>
            <a:r>
              <a:rPr lang="en-US" strike="sngStrike"/>
              <a:t>Nubian</a:t>
            </a:r>
            <a:br>
              <a:rPr lang="en-US" strike="sngStrike"/>
            </a:br>
            <a:r>
              <a:rPr lang="en-US"/>
              <a:t>Cabra Enana Africana (?)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u="sng"/>
              <a:t>Cabras de Fibra</a:t>
            </a:r>
            <a:br>
              <a:rPr lang="en-US"/>
            </a:br>
            <a:r>
              <a:rPr lang="en-US" strike="sngStrike"/>
              <a:t>Angora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Otras (?)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429" name="Google Shape;429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456" y="1992357"/>
            <a:ext cx="4440547" cy="4156075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0" name="Google Shape;430;p27"/>
          <p:cNvSpPr txBox="1"/>
          <p:nvPr/>
        </p:nvSpPr>
        <p:spPr>
          <a:xfrm>
            <a:off x="986082" y="6234035"/>
            <a:ext cx="498693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Miotónica es posiblemente la raza caprina más resistente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7"/>
          <p:cNvSpPr txBox="1"/>
          <p:nvPr/>
        </p:nvSpPr>
        <p:spPr>
          <a:xfrm>
            <a:off x="7544882" y="1112362"/>
            <a:ext cx="2692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Menos documentadas</a:t>
            </a:r>
            <a:endParaRPr b="0" i="1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32" name="Google Shape;432;p27"/>
          <p:cNvSpPr txBox="1"/>
          <p:nvPr/>
        </p:nvSpPr>
        <p:spPr>
          <a:xfrm>
            <a:off x="1035958" y="1237955"/>
            <a:ext cx="62003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Pero no necesariamente a coccidias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"/>
          <p:cNvSpPr txBox="1"/>
          <p:nvPr>
            <p:ph type="title"/>
          </p:nvPr>
        </p:nvSpPr>
        <p:spPr>
          <a:xfrm>
            <a:off x="762000" y="183321"/>
            <a:ext cx="10668000" cy="9548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Resistencia </a:t>
            </a:r>
            <a:r>
              <a:rPr lang="en-US"/>
              <a:t>vs. </a:t>
            </a:r>
            <a:r>
              <a:rPr i="0" lang="en-US"/>
              <a:t>Resiliencia</a:t>
            </a:r>
            <a:endParaRPr i="0"/>
          </a:p>
        </p:txBody>
      </p:sp>
      <p:sp>
        <p:nvSpPr>
          <p:cNvPr id="438" name="Google Shape;438;p28"/>
          <p:cNvSpPr txBox="1"/>
          <p:nvPr>
            <p:ph idx="1" type="body"/>
          </p:nvPr>
        </p:nvSpPr>
        <p:spPr>
          <a:xfrm>
            <a:off x="1219200" y="1395539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RESISTENCIA</a:t>
            </a:r>
            <a:endParaRPr/>
          </a:p>
        </p:txBody>
      </p:sp>
      <p:sp>
        <p:nvSpPr>
          <p:cNvPr id="439" name="Google Shape;439;p28"/>
          <p:cNvSpPr txBox="1"/>
          <p:nvPr>
            <p:ph idx="2" type="body"/>
          </p:nvPr>
        </p:nvSpPr>
        <p:spPr>
          <a:xfrm>
            <a:off x="412128" y="2079938"/>
            <a:ext cx="5178816" cy="389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Habilidad del animal de reducir la carga parasitaria que se establece, reproduce, y sobrevive en su cuerpo.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Se cuantifica mediante el </a:t>
            </a:r>
            <a:r>
              <a:rPr lang="en-US">
                <a:solidFill>
                  <a:schemeClr val="dk1"/>
                </a:solidFill>
                <a:highlight>
                  <a:srgbClr val="FFFF00"/>
                </a:highlight>
              </a:rPr>
              <a:t>conteo de huevos en las heces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(# de huevos por gramo de heces, HPG), es una estimación del n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mero de gusanos que aloja el animal u hospedero.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Generalmente considerada una característica de  moderada heredabilidad (20-40%).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Heredabilidad (H2) estimada varia, más heredable a mayor HPG y en ovinos.</a:t>
            </a:r>
            <a:endParaRPr/>
          </a:p>
          <a:p>
            <a:pPr indent="-14224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-14224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40" name="Google Shape;440;p28"/>
          <p:cNvSpPr txBox="1"/>
          <p:nvPr>
            <p:ph idx="3" type="body"/>
          </p:nvPr>
        </p:nvSpPr>
        <p:spPr>
          <a:xfrm>
            <a:off x="6464866" y="1395539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RESILIENCIA</a:t>
            </a:r>
            <a:endParaRPr sz="2400" u="sng"/>
          </a:p>
        </p:txBody>
      </p:sp>
      <p:sp>
        <p:nvSpPr>
          <p:cNvPr id="441" name="Google Shape;441;p28"/>
          <p:cNvSpPr txBox="1"/>
          <p:nvPr>
            <p:ph idx="4" type="body"/>
          </p:nvPr>
        </p:nvSpPr>
        <p:spPr>
          <a:xfrm>
            <a:off x="5664139" y="2079938"/>
            <a:ext cx="6181111" cy="38984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436" l="-225" r="-1358" t="-3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 </a:t>
            </a:r>
            <a:endParaRPr sz="2000"/>
          </a:p>
        </p:txBody>
      </p:sp>
      <p:cxnSp>
        <p:nvCxnSpPr>
          <p:cNvPr id="442" name="Google Shape;442;p28"/>
          <p:cNvCxnSpPr/>
          <p:nvPr/>
        </p:nvCxnSpPr>
        <p:spPr>
          <a:xfrm>
            <a:off x="5642456" y="1616978"/>
            <a:ext cx="0" cy="4706549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48" name="Google Shape;448;p29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49" name="Google Shape;449;p29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450" name="Google Shape;450;p2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1" l="23023" r="33862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9"/>
          <p:cNvSpPr txBox="1"/>
          <p:nvPr>
            <p:ph type="title"/>
          </p:nvPr>
        </p:nvSpPr>
        <p:spPr>
          <a:xfrm>
            <a:off x="809627" y="286016"/>
            <a:ext cx="6369386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Selección para resistencia a los parásitos</a:t>
            </a:r>
            <a:endParaRPr i="0"/>
          </a:p>
        </p:txBody>
      </p:sp>
      <p:sp>
        <p:nvSpPr>
          <p:cNvPr id="452" name="Google Shape;452;p29"/>
          <p:cNvSpPr txBox="1"/>
          <p:nvPr>
            <p:ph idx="1" type="body"/>
          </p:nvPr>
        </p:nvSpPr>
        <p:spPr>
          <a:xfrm>
            <a:off x="809627" y="1770847"/>
            <a:ext cx="6254533" cy="4897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342931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b="1" lang="en-US" sz="1700"/>
              <a:t>Valor estimado de cria (EBVs) obtenidos a través del Programa Nacional de Mejoramiento Ovino (NSIP)/AUST LambPlan.</a:t>
            </a:r>
            <a:endParaRPr/>
          </a:p>
          <a:p>
            <a:pPr indent="-236727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+"/>
            </a:pPr>
            <a:r>
              <a:rPr lang="en-US" sz="1700"/>
              <a:t>Registrar tu rebaño en NSIP, enviar contajes de huevos en las heces para el cálculo de los EBVs.</a:t>
            </a:r>
            <a:endParaRPr/>
          </a:p>
          <a:p>
            <a:pPr indent="-236727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+"/>
            </a:pPr>
            <a:r>
              <a:rPr lang="en-US" sz="1700"/>
              <a:t>Seleccionar animales para mejora genética, especialmente machos con buenos EBVs para resistencia a los parásitos.</a:t>
            </a:r>
            <a:br>
              <a:rPr lang="en-US" sz="1700"/>
            </a:br>
            <a:endParaRPr sz="1700"/>
          </a:p>
          <a:p>
            <a:pPr indent="-342931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700"/>
              <a:t>Pruebas de comportamiento de corderos/cabritos</a:t>
            </a:r>
            <a:endParaRPr sz="1700"/>
          </a:p>
          <a:p>
            <a:pPr indent="-236727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+"/>
            </a:pPr>
            <a:r>
              <a:rPr lang="en-US" sz="1700"/>
              <a:t>Consignar machos a las pruebas para evaluar sus resistencia.</a:t>
            </a:r>
            <a:endParaRPr/>
          </a:p>
          <a:p>
            <a:pPr indent="-236727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+"/>
            </a:pPr>
            <a:r>
              <a:rPr lang="en-US" sz="1700"/>
              <a:t>Usar como padrotes, machos que provengan de las pruebas de comportamiento. </a:t>
            </a:r>
            <a:br>
              <a:rPr lang="en-US" sz="1700"/>
            </a:br>
            <a:endParaRPr sz="1700"/>
          </a:p>
          <a:p>
            <a:pPr indent="-342931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700"/>
              <a:t>Prueba de comportamiento en tu propia finca</a:t>
            </a:r>
            <a:endParaRPr/>
          </a:p>
          <a:p>
            <a:pPr indent="-236727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+"/>
            </a:pPr>
            <a:r>
              <a:rPr lang="en-US" sz="1700"/>
              <a:t>Seleccionar o descartar para resistencia a los parásitos</a:t>
            </a:r>
            <a:endParaRPr sz="1700"/>
          </a:p>
        </p:txBody>
      </p:sp>
      <p:sp>
        <p:nvSpPr>
          <p:cNvPr id="453" name="Google Shape;453;p29"/>
          <p:cNvSpPr txBox="1"/>
          <p:nvPr/>
        </p:nvSpPr>
        <p:spPr>
          <a:xfrm rot="-2824220">
            <a:off x="110914" y="2618426"/>
            <a:ext cx="11315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Mejor</a:t>
            </a:r>
            <a:endParaRPr b="1" i="0" sz="2400" u="none" cap="none" strike="noStrike">
              <a:solidFill>
                <a:schemeClr val="dk1"/>
              </a:solidFill>
              <a:highlight>
                <a:srgbClr val="FFFF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5" name="Google Shape;115;p3"/>
          <p:cNvSpPr/>
          <p:nvPr/>
        </p:nvSpPr>
        <p:spPr>
          <a:xfrm rot="10800000">
            <a:off x="0" y="4397274"/>
            <a:ext cx="12192000" cy="2460726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6" name="Google Shape;116;p3"/>
          <p:cNvSpPr txBox="1"/>
          <p:nvPr>
            <p:ph type="title"/>
          </p:nvPr>
        </p:nvSpPr>
        <p:spPr>
          <a:xfrm>
            <a:off x="-152400" y="4875300"/>
            <a:ext cx="125391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Franklin Black"/>
              <a:buNone/>
            </a:pPr>
            <a:r>
              <a:rPr i="0" lang="en-US" sz="3000"/>
              <a:t>Parásitos internos que pueden infectar </a:t>
            </a:r>
            <a:r>
              <a:rPr i="0" lang="en-US" sz="3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 pequeños rumiante</a:t>
            </a:r>
            <a:r>
              <a:rPr i="0" lang="en-US" sz="3000"/>
              <a:t>s</a:t>
            </a:r>
            <a:endParaRPr i="0" sz="3000">
              <a:solidFill>
                <a:schemeClr val="dk1"/>
              </a:solidFill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928185" y="449251"/>
            <a:ext cx="4556864" cy="11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GUSANOS</a:t>
            </a:r>
            <a:br>
              <a:rPr b="0" i="0" lang="en-US" sz="3200" u="sng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Helmintos</a:t>
            </a:r>
            <a:endParaRPr b="0" i="0" sz="40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694389" y="1557071"/>
            <a:ext cx="3711292" cy="3225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1178" lvl="0" marL="28117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Libre Franklin Black"/>
              <a:buAutoNum type="arabicPeriod"/>
            </a:pPr>
            <a: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Gusanos redondos</a:t>
            </a:r>
            <a:b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Nematodos</a:t>
            </a:r>
            <a:b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Estróngilos o Estrongilidos</a:t>
            </a:r>
            <a:endParaRPr b="1" i="0" sz="20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1178" lvl="0" marL="28117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AutoNum type="arabicPeriod"/>
            </a:pPr>
            <a: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Gusanos planos</a:t>
            </a:r>
            <a:endParaRPr b="0" i="0" sz="20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457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AutoNum type="alphaLcParenR"/>
            </a:pPr>
            <a: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Cestodos</a:t>
            </a:r>
            <a:b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Tenia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AutoNum type="alphaLcParenR"/>
            </a:pPr>
            <a: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Trematodos</a:t>
            </a:r>
            <a:b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1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Fasciola</a:t>
            </a:r>
            <a:r>
              <a:rPr b="0" i="0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o Duela hepática</a:t>
            </a:r>
            <a:endParaRPr b="0" i="0" sz="2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8258463" y="3191540"/>
            <a:ext cx="2089014" cy="624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Protozoa</a:t>
            </a:r>
            <a:endParaRPr b="0" i="0" sz="4000" u="sng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8258463" y="1868817"/>
            <a:ext cx="2798644" cy="1288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1178" lvl="0" marL="28117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Libre Franklin Black"/>
              <a:buAutoNum type="arabicPeriod"/>
            </a:pPr>
            <a:r>
              <a:rPr b="1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Coccidia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1178" lvl="0" marL="28117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AutoNum type="arabicPeriod"/>
            </a:pPr>
            <a:r>
              <a:rPr b="0" i="1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Giardia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1178" lvl="0" marL="28117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AutoNum type="arabicPeriod"/>
            </a:pPr>
            <a:r>
              <a:rPr b="0" i="1" lang="en-US" sz="20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Cryptosporidium</a:t>
            </a:r>
            <a:endParaRPr b="0" i="1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22866" r="8911" t="0"/>
          <a:stretch/>
        </p:blipFill>
        <p:spPr>
          <a:xfrm>
            <a:off x="3048607" y="0"/>
            <a:ext cx="4865914" cy="523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0" y="5865886"/>
            <a:ext cx="121054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Los pequeños rumiantes por lo general albergan infecciones mixtas</a:t>
            </a:r>
            <a:endParaRPr b="0" i="0" sz="24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59" name="Google Shape;459;p30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0" y="507129"/>
            <a:ext cx="6704268" cy="5796283"/>
          </a:xfrm>
          <a:custGeom>
            <a:rect b="b" l="l" r="r" t="t"/>
            <a:pathLst>
              <a:path extrusionOk="0" h="5796283" w="6704268">
                <a:moveTo>
                  <a:pt x="6605136" y="0"/>
                </a:moveTo>
                <a:lnTo>
                  <a:pt x="6704268" y="5679259"/>
                </a:lnTo>
                <a:lnTo>
                  <a:pt x="0" y="5796283"/>
                </a:lnTo>
                <a:lnTo>
                  <a:pt x="0" y="115293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1" name="Google Shape;461;p30"/>
          <p:cNvSpPr/>
          <p:nvPr/>
        </p:nvSpPr>
        <p:spPr>
          <a:xfrm>
            <a:off x="1" y="653191"/>
            <a:ext cx="6592333" cy="5517241"/>
          </a:xfrm>
          <a:custGeom>
            <a:rect b="b" l="l" r="r" t="t"/>
            <a:pathLst>
              <a:path extrusionOk="0" h="5517241" w="6592333">
                <a:moveTo>
                  <a:pt x="6467941" y="0"/>
                </a:moveTo>
                <a:cubicBezTo>
                  <a:pt x="6481439" y="7387"/>
                  <a:pt x="6483627" y="9444"/>
                  <a:pt x="6491615" y="22453"/>
                </a:cubicBezTo>
                <a:lnTo>
                  <a:pt x="6494951" y="41286"/>
                </a:lnTo>
                <a:cubicBezTo>
                  <a:pt x="6511021" y="931743"/>
                  <a:pt x="6579001" y="4471206"/>
                  <a:pt x="6588033" y="5365193"/>
                </a:cubicBezTo>
                <a:cubicBezTo>
                  <a:pt x="6588349" y="5386892"/>
                  <a:pt x="6610989" y="5402770"/>
                  <a:pt x="6549140" y="5405213"/>
                </a:cubicBezTo>
                <a:cubicBezTo>
                  <a:pt x="4811929" y="5473855"/>
                  <a:pt x="3139981" y="5482610"/>
                  <a:pt x="1459876" y="5498851"/>
                </a:cubicBezTo>
                <a:lnTo>
                  <a:pt x="0" y="5517241"/>
                </a:lnTo>
                <a:lnTo>
                  <a:pt x="0" y="856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462" name="Google Shape;462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67734">
            <a:off x="236164" y="811480"/>
            <a:ext cx="6093852" cy="521024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0"/>
          <p:cNvSpPr txBox="1"/>
          <p:nvPr>
            <p:ph type="title"/>
          </p:nvPr>
        </p:nvSpPr>
        <p:spPr>
          <a:xfrm>
            <a:off x="5674468" y="343821"/>
            <a:ext cx="6062669" cy="1713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/>
              <a:t>Valores de Cría Estimados o ĺndices Genéticos Estimados (EBVs)</a:t>
            </a:r>
            <a:endParaRPr/>
          </a:p>
        </p:txBody>
      </p:sp>
      <p:sp>
        <p:nvSpPr>
          <p:cNvPr id="464" name="Google Shape;464;p30"/>
          <p:cNvSpPr txBox="1"/>
          <p:nvPr>
            <p:ph idx="1" type="body"/>
          </p:nvPr>
        </p:nvSpPr>
        <p:spPr>
          <a:xfrm>
            <a:off x="7109272" y="2527440"/>
            <a:ext cx="4897299" cy="4070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Es un cálculo para predecir el mérito genético de un ovino/caprino, basado en variables de importancia económica como crecimiento, producción de leche, prolificidad, habilidad materna y resistencia al parasitismo.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Similar la Diferencia de Progenie Esperada (EPD). EBV = 2 x EPD.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EBVs incrementa la precisión de la selección.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GEBV o EBV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genéticamente </a:t>
            </a:r>
            <a:r>
              <a:rPr lang="en-US" sz="1500"/>
              <a:t>mejorado, incrementa la precisión de selección y permite hacer la selección a temprana edad.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0" name="Google Shape;470;p31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1" name="Google Shape;471;p31"/>
          <p:cNvSpPr txBox="1"/>
          <p:nvPr>
            <p:ph type="title"/>
          </p:nvPr>
        </p:nvSpPr>
        <p:spPr>
          <a:xfrm>
            <a:off x="937496" y="261203"/>
            <a:ext cx="6001454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Libre Franklin Black"/>
              <a:buNone/>
            </a:pPr>
            <a:r>
              <a:rPr lang="en-US"/>
              <a:t>EBV para Contaje parasitario en las heces</a:t>
            </a:r>
            <a:endParaRPr/>
          </a:p>
        </p:txBody>
      </p:sp>
      <p:sp>
        <p:nvSpPr>
          <p:cNvPr id="472" name="Google Shape;472;p31"/>
          <p:cNvSpPr txBox="1"/>
          <p:nvPr>
            <p:ph idx="1" type="body"/>
          </p:nvPr>
        </p:nvSpPr>
        <p:spPr>
          <a:xfrm>
            <a:off x="971024" y="2159988"/>
            <a:ext cx="5904170" cy="3822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228631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/>
              <a:t>Se eval</a:t>
            </a:r>
            <a:r>
              <a:rPr lang="en-US" sz="19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900"/>
              <a:t>a usualmente al destete (WHPG) y post destete (PHPG).</a:t>
            </a:r>
            <a:endParaRPr/>
          </a:p>
          <a:p>
            <a:pPr indent="-228631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/>
              <a:t>EBV/HPG para conteo de huevos parasitarios en heces, se calcula como un % del cambio.</a:t>
            </a:r>
            <a:br>
              <a:rPr lang="en-US" sz="1800"/>
            </a:br>
            <a:endParaRPr sz="1700"/>
          </a:p>
          <a:p>
            <a:pPr indent="-228600" lvl="3" marL="59436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1900">
                <a:solidFill>
                  <a:srgbClr val="FFFF00"/>
                </a:solidFill>
              </a:rPr>
              <a:t>- 50% = reducción en HPG de 50%</a:t>
            </a:r>
            <a:endParaRPr/>
          </a:p>
          <a:p>
            <a:pPr indent="-228600" lvl="3" marL="59436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1900">
                <a:solidFill>
                  <a:srgbClr val="FFFF00"/>
                </a:solidFill>
              </a:rPr>
              <a:t>+ 50% = incremento en HPG de 50%</a:t>
            </a:r>
            <a:endParaRPr/>
          </a:p>
          <a:p>
            <a:pPr indent="-228600" lvl="3" marL="59436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1900">
                <a:solidFill>
                  <a:srgbClr val="FFFF00"/>
                </a:solidFill>
              </a:rPr>
              <a:t>= Progenie tendrá 25% de diferencia</a:t>
            </a:r>
            <a:br>
              <a:rPr lang="en-US" sz="1900"/>
            </a:br>
            <a:endParaRPr sz="2200"/>
          </a:p>
          <a:p>
            <a:pPr indent="-228631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900"/>
              <a:t>A través de la selección para EBV/HPG negativo, el HPG se reduce en las siguientes generaciones, incrementándose la resistencia a los parásitos del rebaño.</a:t>
            </a:r>
            <a:endParaRPr/>
          </a:p>
        </p:txBody>
      </p:sp>
      <p:pic>
        <p:nvPicPr>
          <p:cNvPr id="473" name="Google Shape;473;p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4377" l="0" r="0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1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5" name="Google Shape;475;p31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6" name="Google Shape;476;p31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2"/>
          <p:cNvSpPr txBox="1"/>
          <p:nvPr>
            <p:ph type="title"/>
          </p:nvPr>
        </p:nvSpPr>
        <p:spPr>
          <a:xfrm>
            <a:off x="0" y="561052"/>
            <a:ext cx="12191999" cy="7586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/>
              <a:t>Prueba de Comportamiento de Machos </a:t>
            </a:r>
            <a:r>
              <a:rPr lang="en-US" sz="3100"/>
              <a:t>(cabritos/corderos)</a:t>
            </a:r>
            <a:endParaRPr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2" name="Google Shape;482;p32"/>
          <p:cNvSpPr txBox="1"/>
          <p:nvPr>
            <p:ph idx="1" type="body"/>
          </p:nvPr>
        </p:nvSpPr>
        <p:spPr>
          <a:xfrm>
            <a:off x="1118313" y="2011955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/>
              <a:t>OVINOS</a:t>
            </a:r>
            <a:endParaRPr sz="2800"/>
          </a:p>
        </p:txBody>
      </p:sp>
      <p:sp>
        <p:nvSpPr>
          <p:cNvPr id="483" name="Google Shape;483;p32"/>
          <p:cNvSpPr txBox="1"/>
          <p:nvPr>
            <p:ph idx="2" type="body"/>
          </p:nvPr>
        </p:nvSpPr>
        <p:spPr>
          <a:xfrm>
            <a:off x="1118312" y="2854435"/>
            <a:ext cx="4876799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Prueba de Machos Dorper (progenie)</a:t>
            </a:r>
            <a:br>
              <a:rPr lang="en-US"/>
            </a:br>
            <a:r>
              <a:rPr lang="en-US" sz="1400"/>
              <a:t>Texas A&amp;M AgriLife</a:t>
            </a:r>
            <a:br>
              <a:rPr lang="en-US" sz="1400"/>
            </a:br>
            <a:r>
              <a:rPr lang="en-US" sz="1400"/>
              <a:t>American Dorper Sheep Breeders Society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Penn State University</a:t>
            </a:r>
            <a:br>
              <a:rPr lang="en-US"/>
            </a:br>
            <a:r>
              <a:rPr lang="en-US" sz="1200"/>
              <a:t>Pen-test: does not evaluate for parasite traits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University of Florida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Libre Franklin Black"/>
              <a:buAutoNum type="arabicPeriod"/>
            </a:pPr>
            <a:r>
              <a:rPr lang="en-US">
                <a:solidFill>
                  <a:srgbClr val="FFFF00"/>
                </a:solidFill>
              </a:rPr>
              <a:t>Virginia Tech Southwest AREC*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200">
                <a:solidFill>
                  <a:srgbClr val="FFFF00"/>
                </a:solidFill>
              </a:rPr>
              <a:t>Artificial + natural challenge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Otros</a:t>
            </a:r>
            <a:endParaRPr/>
          </a:p>
        </p:txBody>
      </p:sp>
      <p:sp>
        <p:nvSpPr>
          <p:cNvPr id="484" name="Google Shape;484;p32"/>
          <p:cNvSpPr txBox="1"/>
          <p:nvPr>
            <p:ph idx="3" type="body"/>
          </p:nvPr>
        </p:nvSpPr>
        <p:spPr>
          <a:xfrm>
            <a:off x="6363979" y="2011955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/>
              <a:t>CAPRINOS(CARNE)</a:t>
            </a:r>
            <a:endParaRPr/>
          </a:p>
        </p:txBody>
      </p:sp>
      <p:sp>
        <p:nvSpPr>
          <p:cNvPr id="485" name="Google Shape;485;p32"/>
          <p:cNvSpPr txBox="1"/>
          <p:nvPr>
            <p:ph idx="4" type="body"/>
          </p:nvPr>
        </p:nvSpPr>
        <p:spPr>
          <a:xfrm>
            <a:off x="6363979" y="2854434"/>
            <a:ext cx="5095204" cy="3546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Eastern Oklahoma State College</a:t>
            </a:r>
            <a:br>
              <a:rPr lang="en-US"/>
            </a:br>
            <a:r>
              <a:rPr lang="en-US" sz="1100"/>
              <a:t>Not in 2024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Penn State University</a:t>
            </a:r>
            <a:br>
              <a:rPr lang="en-US"/>
            </a:br>
            <a:r>
              <a:rPr lang="en-US" sz="1200"/>
              <a:t>Pen-test: does not evaluate for parasite traits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Southeastern Buck Test</a:t>
            </a:r>
            <a:br>
              <a:rPr lang="en-US"/>
            </a:br>
            <a:r>
              <a:rPr lang="en-US"/>
              <a:t>Mississippi State University (2023-2024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University of Florida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Libre Franklin Black"/>
              <a:buAutoNum type="arabicPeriod"/>
            </a:pPr>
            <a:r>
              <a:rPr lang="en-US">
                <a:solidFill>
                  <a:srgbClr val="FFFF00"/>
                </a:solidFill>
              </a:rPr>
              <a:t>West Virginia University*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200">
                <a:solidFill>
                  <a:srgbClr val="FFFF00"/>
                </a:solidFill>
              </a:rPr>
              <a:t>Infección artificial + natural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/>
              <a:t>Otros</a:t>
            </a:r>
            <a:endParaRPr sz="2000"/>
          </a:p>
        </p:txBody>
      </p:sp>
      <p:sp>
        <p:nvSpPr>
          <p:cNvPr id="486" name="Google Shape;486;p32"/>
          <p:cNvSpPr txBox="1"/>
          <p:nvPr/>
        </p:nvSpPr>
        <p:spPr>
          <a:xfrm>
            <a:off x="1118312" y="1403532"/>
            <a:ext cx="9753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Infección parasitaria natural o artificial; Datos de HPG y FAMACHA©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3" name="Google Shape;493;p33"/>
          <p:cNvSpPr/>
          <p:nvPr/>
        </p:nvSpPr>
        <p:spPr>
          <a:xfrm>
            <a:off x="0" y="507129"/>
            <a:ext cx="6704268" cy="5796283"/>
          </a:xfrm>
          <a:custGeom>
            <a:rect b="b" l="l" r="r" t="t"/>
            <a:pathLst>
              <a:path extrusionOk="0" h="5796283" w="6704268">
                <a:moveTo>
                  <a:pt x="6605136" y="0"/>
                </a:moveTo>
                <a:lnTo>
                  <a:pt x="6704268" y="5679259"/>
                </a:lnTo>
                <a:lnTo>
                  <a:pt x="0" y="5796283"/>
                </a:lnTo>
                <a:lnTo>
                  <a:pt x="0" y="115293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1" y="653191"/>
            <a:ext cx="6592333" cy="5517241"/>
          </a:xfrm>
          <a:custGeom>
            <a:rect b="b" l="l" r="r" t="t"/>
            <a:pathLst>
              <a:path extrusionOk="0" h="5517241" w="6592333">
                <a:moveTo>
                  <a:pt x="6467941" y="0"/>
                </a:moveTo>
                <a:cubicBezTo>
                  <a:pt x="6481439" y="7387"/>
                  <a:pt x="6483627" y="9444"/>
                  <a:pt x="6491615" y="22453"/>
                </a:cubicBezTo>
                <a:lnTo>
                  <a:pt x="6494951" y="41286"/>
                </a:lnTo>
                <a:cubicBezTo>
                  <a:pt x="6511021" y="931743"/>
                  <a:pt x="6579001" y="4471206"/>
                  <a:pt x="6588033" y="5365193"/>
                </a:cubicBezTo>
                <a:cubicBezTo>
                  <a:pt x="6588349" y="5386892"/>
                  <a:pt x="6610989" y="5402770"/>
                  <a:pt x="6549140" y="5405213"/>
                </a:cubicBezTo>
                <a:cubicBezTo>
                  <a:pt x="4811929" y="5473855"/>
                  <a:pt x="3139981" y="5482610"/>
                  <a:pt x="1459876" y="5498851"/>
                </a:cubicBezTo>
                <a:lnTo>
                  <a:pt x="0" y="5517241"/>
                </a:lnTo>
                <a:lnTo>
                  <a:pt x="0" y="856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495" name="Google Shape;495;p3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67734">
            <a:off x="127003" y="1049537"/>
            <a:ext cx="6312174" cy="473413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3"/>
          <p:cNvSpPr txBox="1"/>
          <p:nvPr>
            <p:ph type="title"/>
          </p:nvPr>
        </p:nvSpPr>
        <p:spPr>
          <a:xfrm>
            <a:off x="5723025" y="57960"/>
            <a:ext cx="6468976" cy="1713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Selección para resistencia al parasitismo en finca</a:t>
            </a:r>
            <a:endParaRPr/>
          </a:p>
        </p:txBody>
      </p:sp>
      <p:sp>
        <p:nvSpPr>
          <p:cNvPr id="497" name="Google Shape;497;p33"/>
          <p:cNvSpPr txBox="1"/>
          <p:nvPr>
            <p:ph idx="1" type="body"/>
          </p:nvPr>
        </p:nvSpPr>
        <p:spPr>
          <a:xfrm>
            <a:off x="6846216" y="1771611"/>
            <a:ext cx="5326028" cy="4922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900"/>
              <a:t>La forma más precisa de seleccionar a favor de la resistencia al parasitismo en a través del </a:t>
            </a:r>
            <a:r>
              <a:rPr lang="en-US" sz="1900">
                <a:solidFill>
                  <a:schemeClr val="dk1"/>
                </a:solidFill>
                <a:highlight>
                  <a:srgbClr val="FFFF00"/>
                </a:highlight>
              </a:rPr>
              <a:t>contaje de huevos</a:t>
            </a:r>
            <a:r>
              <a:rPr lang="en-US" sz="1900">
                <a:solidFill>
                  <a:schemeClr val="dk1"/>
                </a:solidFill>
              </a:rPr>
              <a:t> </a:t>
            </a:r>
            <a:r>
              <a:rPr lang="en-US" sz="1900"/>
              <a:t>en las heces.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500"/>
          </a:p>
          <a:p>
            <a:pPr indent="-342898" lvl="1" marL="61722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Compare animales de edades similares y sometidos al mismo manejo (grupo de </a:t>
            </a:r>
            <a:r>
              <a:rPr lang="en-US" sz="1600" u="sng"/>
              <a:t>contemporáneos</a:t>
            </a:r>
            <a:r>
              <a:rPr lang="en-US" sz="1600"/>
              <a:t>)</a:t>
            </a:r>
            <a:endParaRPr/>
          </a:p>
          <a:p>
            <a:pPr indent="-342898" lvl="1" marL="61722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Se requieren conteos de huevos para todos los animales</a:t>
            </a:r>
            <a:endParaRPr sz="1600"/>
          </a:p>
          <a:p>
            <a:pPr indent="-342898" lvl="1" marL="61722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Suficiente exposición a los parásitos (500 HPG o </a:t>
            </a:r>
            <a:r>
              <a:rPr lang="en-US" sz="1600" u="sng"/>
              <a:t>más alto</a:t>
            </a:r>
            <a:r>
              <a:rPr lang="en-US" sz="1600"/>
              <a:t> como promedio del grupo).</a:t>
            </a:r>
            <a:endParaRPr/>
          </a:p>
          <a:p>
            <a:pPr indent="-342898" lvl="1" marL="61722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Suficiente dispersión de los conteos de huevos: al menos 1500 huevos.</a:t>
            </a:r>
            <a:endParaRPr/>
          </a:p>
          <a:p>
            <a:pPr indent="-342898" lvl="1" marL="61722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La edad para seleccionar los animales puede variar.</a:t>
            </a:r>
            <a:br>
              <a:rPr lang="en-US" sz="1500"/>
            </a:br>
            <a:endParaRPr sz="1500"/>
          </a:p>
          <a:p>
            <a:pPr indent="-228600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⇒"/>
            </a:pPr>
            <a:r>
              <a:rPr lang="en-US" sz="1700"/>
              <a:t>Se puede hacer una selección indirecta usando otros criterios, como FAMACHA©, el progreso es más lento.</a:t>
            </a:r>
            <a:endParaRPr/>
          </a:p>
          <a:p>
            <a:pPr indent="-228600" lvl="1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⇒"/>
            </a:pPr>
            <a:r>
              <a:rPr lang="en-US" sz="1700"/>
              <a:t>NO comparar animales ubicados en fincas distintas.</a:t>
            </a:r>
            <a:endParaRPr/>
          </a:p>
        </p:txBody>
      </p:sp>
      <p:sp>
        <p:nvSpPr>
          <p:cNvPr id="498" name="Google Shape;498;p33"/>
          <p:cNvSpPr txBox="1"/>
          <p:nvPr/>
        </p:nvSpPr>
        <p:spPr>
          <a:xfrm>
            <a:off x="248866" y="5823139"/>
            <a:ext cx="6094602" cy="31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olas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Seleccione</a:t>
            </a:r>
            <a:r>
              <a:rPr b="0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los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MEJORES</a:t>
            </a:r>
            <a:r>
              <a:rPr b="0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machos;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Descarte</a:t>
            </a:r>
            <a:r>
              <a:rPr b="0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las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PEORES</a:t>
            </a:r>
            <a:r>
              <a:rPr b="0" i="0" lang="en-US" sz="14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hembras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4" name="Google Shape;504;p34"/>
          <p:cNvSpPr/>
          <p:nvPr/>
        </p:nvSpPr>
        <p:spPr>
          <a:xfrm>
            <a:off x="-1" y="-1"/>
            <a:ext cx="12192000" cy="2179476"/>
          </a:xfrm>
          <a:custGeom>
            <a:rect b="b" l="l" r="r" t="t"/>
            <a:pathLst>
              <a:path extrusionOk="0" h="2179476" w="12192000">
                <a:moveTo>
                  <a:pt x="0" y="0"/>
                </a:moveTo>
                <a:lnTo>
                  <a:pt x="12192000" y="0"/>
                </a:lnTo>
                <a:lnTo>
                  <a:pt x="12192000" y="730932"/>
                </a:lnTo>
                <a:cubicBezTo>
                  <a:pt x="12034412" y="736827"/>
                  <a:pt x="11991124" y="718912"/>
                  <a:pt x="11890686" y="712901"/>
                </a:cubicBezTo>
                <a:cubicBezTo>
                  <a:pt x="11800345" y="712631"/>
                  <a:pt x="11704998" y="726833"/>
                  <a:pt x="11649954" y="729306"/>
                </a:cubicBezTo>
                <a:lnTo>
                  <a:pt x="11641008" y="728037"/>
                </a:lnTo>
                <a:cubicBezTo>
                  <a:pt x="10957778" y="773225"/>
                  <a:pt x="10477749" y="920012"/>
                  <a:pt x="9591319" y="863600"/>
                </a:cubicBezTo>
                <a:cubicBezTo>
                  <a:pt x="9096019" y="989525"/>
                  <a:pt x="9070619" y="886849"/>
                  <a:pt x="8689619" y="1114374"/>
                </a:cubicBezTo>
                <a:lnTo>
                  <a:pt x="8150438" y="1215802"/>
                </a:lnTo>
                <a:cubicBezTo>
                  <a:pt x="8088243" y="1229012"/>
                  <a:pt x="7936376" y="1310664"/>
                  <a:pt x="7902328" y="1309380"/>
                </a:cubicBezTo>
                <a:cubicBezTo>
                  <a:pt x="7876994" y="1333671"/>
                  <a:pt x="7861184" y="1324627"/>
                  <a:pt x="7840612" y="1332251"/>
                </a:cubicBezTo>
                <a:cubicBezTo>
                  <a:pt x="7803208" y="1338618"/>
                  <a:pt x="7836041" y="1351627"/>
                  <a:pt x="7786819" y="1341587"/>
                </a:cubicBezTo>
                <a:cubicBezTo>
                  <a:pt x="7732613" y="1367542"/>
                  <a:pt x="7556449" y="1371513"/>
                  <a:pt x="7548172" y="1379034"/>
                </a:cubicBezTo>
                <a:cubicBezTo>
                  <a:pt x="7520370" y="1374863"/>
                  <a:pt x="7499280" y="1430585"/>
                  <a:pt x="7483437" y="1438081"/>
                </a:cubicBezTo>
                <a:cubicBezTo>
                  <a:pt x="7446517" y="1450646"/>
                  <a:pt x="7432754" y="1461624"/>
                  <a:pt x="7377870" y="1482023"/>
                </a:cubicBezTo>
                <a:cubicBezTo>
                  <a:pt x="7324166" y="1494524"/>
                  <a:pt x="7290459" y="1521357"/>
                  <a:pt x="7230737" y="1520271"/>
                </a:cubicBezTo>
                <a:cubicBezTo>
                  <a:pt x="7229794" y="1524021"/>
                  <a:pt x="7227568" y="1527349"/>
                  <a:pt x="7224458" y="1530365"/>
                </a:cubicBezTo>
                <a:lnTo>
                  <a:pt x="7183121" y="1551919"/>
                </a:lnTo>
                <a:lnTo>
                  <a:pt x="7164601" y="1562940"/>
                </a:lnTo>
                <a:cubicBezTo>
                  <a:pt x="7117444" y="1569564"/>
                  <a:pt x="6961715" y="1585446"/>
                  <a:pt x="6900177" y="1591665"/>
                </a:cubicBezTo>
                <a:cubicBezTo>
                  <a:pt x="6859708" y="1596646"/>
                  <a:pt x="6829973" y="1584599"/>
                  <a:pt x="6795372" y="1600255"/>
                </a:cubicBezTo>
                <a:cubicBezTo>
                  <a:pt x="6757466" y="1604853"/>
                  <a:pt x="6723150" y="1602633"/>
                  <a:pt x="6692251" y="1611455"/>
                </a:cubicBezTo>
                <a:cubicBezTo>
                  <a:pt x="6678032" y="1608086"/>
                  <a:pt x="6665282" y="1607649"/>
                  <a:pt x="6655235" y="1616817"/>
                </a:cubicBezTo>
                <a:cubicBezTo>
                  <a:pt x="6632342" y="1618126"/>
                  <a:pt x="6578001" y="1618398"/>
                  <a:pt x="6554894" y="1619307"/>
                </a:cubicBezTo>
                <a:lnTo>
                  <a:pt x="6516595" y="1622271"/>
                </a:lnTo>
                <a:lnTo>
                  <a:pt x="6508541" y="1623519"/>
                </a:lnTo>
                <a:cubicBezTo>
                  <a:pt x="6495493" y="1626396"/>
                  <a:pt x="6482908" y="1629642"/>
                  <a:pt x="6471012" y="1633099"/>
                </a:cubicBezTo>
                <a:cubicBezTo>
                  <a:pt x="6446928" y="1632924"/>
                  <a:pt x="6395710" y="1620735"/>
                  <a:pt x="6364035" y="1622474"/>
                </a:cubicBezTo>
                <a:lnTo>
                  <a:pt x="6243319" y="1649595"/>
                </a:lnTo>
                <a:cubicBezTo>
                  <a:pt x="6212879" y="1654835"/>
                  <a:pt x="6162673" y="1661340"/>
                  <a:pt x="6098321" y="1674974"/>
                </a:cubicBezTo>
                <a:cubicBezTo>
                  <a:pt x="6036511" y="1687115"/>
                  <a:pt x="5902526" y="1722089"/>
                  <a:pt x="5880652" y="1731398"/>
                </a:cubicBezTo>
                <a:cubicBezTo>
                  <a:pt x="5862008" y="1736491"/>
                  <a:pt x="5777344" y="1737879"/>
                  <a:pt x="5785959" y="1727180"/>
                </a:cubicBezTo>
                <a:cubicBezTo>
                  <a:pt x="5732223" y="1754724"/>
                  <a:pt x="5707481" y="1736324"/>
                  <a:pt x="5643534" y="1754044"/>
                </a:cubicBezTo>
                <a:lnTo>
                  <a:pt x="5518799" y="1769019"/>
                </a:lnTo>
                <a:lnTo>
                  <a:pt x="5505014" y="1769941"/>
                </a:lnTo>
                <a:lnTo>
                  <a:pt x="5453307" y="1766235"/>
                </a:lnTo>
                <a:cubicBezTo>
                  <a:pt x="5364785" y="1785806"/>
                  <a:pt x="5272117" y="1792115"/>
                  <a:pt x="5221533" y="1796881"/>
                </a:cubicBezTo>
                <a:lnTo>
                  <a:pt x="5149802" y="1794834"/>
                </a:lnTo>
                <a:cubicBezTo>
                  <a:pt x="5138262" y="1794579"/>
                  <a:pt x="5124907" y="1797233"/>
                  <a:pt x="5114927" y="1797734"/>
                </a:cubicBezTo>
                <a:lnTo>
                  <a:pt x="5108970" y="1797839"/>
                </a:lnTo>
                <a:lnTo>
                  <a:pt x="5067961" y="1795876"/>
                </a:lnTo>
                <a:lnTo>
                  <a:pt x="5007075" y="1788783"/>
                </a:lnTo>
                <a:cubicBezTo>
                  <a:pt x="4987003" y="1783840"/>
                  <a:pt x="4969259" y="1764918"/>
                  <a:pt x="4944087" y="1773903"/>
                </a:cubicBezTo>
                <a:cubicBezTo>
                  <a:pt x="4949882" y="1763511"/>
                  <a:pt x="4914396" y="1776649"/>
                  <a:pt x="4907662" y="1767645"/>
                </a:cubicBezTo>
                <a:cubicBezTo>
                  <a:pt x="4903760" y="1760190"/>
                  <a:pt x="4892087" y="1762440"/>
                  <a:pt x="4882386" y="1760781"/>
                </a:cubicBezTo>
                <a:cubicBezTo>
                  <a:pt x="4874062" y="1753742"/>
                  <a:pt x="4826962" y="1752516"/>
                  <a:pt x="4811440" y="1755732"/>
                </a:cubicBezTo>
                <a:cubicBezTo>
                  <a:pt x="4768806" y="1769443"/>
                  <a:pt x="4725356" y="1742410"/>
                  <a:pt x="4691075" y="1752555"/>
                </a:cubicBezTo>
                <a:cubicBezTo>
                  <a:pt x="4657791" y="1748065"/>
                  <a:pt x="4662147" y="1738490"/>
                  <a:pt x="4640313" y="1735936"/>
                </a:cubicBezTo>
                <a:cubicBezTo>
                  <a:pt x="4614551" y="1733333"/>
                  <a:pt x="4552839" y="1734498"/>
                  <a:pt x="4536503" y="1736935"/>
                </a:cubicBezTo>
                <a:lnTo>
                  <a:pt x="4513724" y="1743417"/>
                </a:lnTo>
                <a:lnTo>
                  <a:pt x="4459810" y="1749147"/>
                </a:lnTo>
                <a:lnTo>
                  <a:pt x="4379064" y="1767915"/>
                </a:lnTo>
                <a:cubicBezTo>
                  <a:pt x="4349703" y="1775212"/>
                  <a:pt x="4313198" y="1775364"/>
                  <a:pt x="4290981" y="1789805"/>
                </a:cubicBezTo>
                <a:cubicBezTo>
                  <a:pt x="4277508" y="1792505"/>
                  <a:pt x="4248116" y="1799198"/>
                  <a:pt x="4238372" y="1801288"/>
                </a:cubicBezTo>
                <a:lnTo>
                  <a:pt x="4232517" y="1802346"/>
                </a:lnTo>
                <a:lnTo>
                  <a:pt x="4191732" y="1806978"/>
                </a:lnTo>
                <a:lnTo>
                  <a:pt x="4065532" y="1805177"/>
                </a:lnTo>
                <a:cubicBezTo>
                  <a:pt x="4069305" y="1794020"/>
                  <a:pt x="4036780" y="1812630"/>
                  <a:pt x="4028460" y="1804846"/>
                </a:cubicBezTo>
                <a:cubicBezTo>
                  <a:pt x="4023224" y="1798134"/>
                  <a:pt x="4012138" y="1802215"/>
                  <a:pt x="4002267" y="1802136"/>
                </a:cubicBezTo>
                <a:cubicBezTo>
                  <a:pt x="3992749" y="1796540"/>
                  <a:pt x="3946095" y="1802871"/>
                  <a:pt x="3931396" y="1808522"/>
                </a:cubicBezTo>
                <a:cubicBezTo>
                  <a:pt x="3891932" y="1828838"/>
                  <a:pt x="3844059" y="1809188"/>
                  <a:pt x="3812162" y="1824658"/>
                </a:cubicBezTo>
                <a:cubicBezTo>
                  <a:pt x="3778518" y="1825566"/>
                  <a:pt x="3780102" y="1820131"/>
                  <a:pt x="3758105" y="1821112"/>
                </a:cubicBezTo>
                <a:cubicBezTo>
                  <a:pt x="3717288" y="1824027"/>
                  <a:pt x="3625982" y="1836843"/>
                  <a:pt x="3567259" y="1842151"/>
                </a:cubicBezTo>
                <a:cubicBezTo>
                  <a:pt x="3512865" y="1846476"/>
                  <a:pt x="3463644" y="1846665"/>
                  <a:pt x="3405770" y="1852959"/>
                </a:cubicBezTo>
                <a:cubicBezTo>
                  <a:pt x="3361027" y="1865634"/>
                  <a:pt x="3312439" y="1851177"/>
                  <a:pt x="3280097" y="1867571"/>
                </a:cubicBezTo>
                <a:cubicBezTo>
                  <a:pt x="3120979" y="1891884"/>
                  <a:pt x="3052347" y="1880478"/>
                  <a:pt x="3009910" y="1904790"/>
                </a:cubicBezTo>
                <a:cubicBezTo>
                  <a:pt x="3005875" y="1908382"/>
                  <a:pt x="3001138" y="1911312"/>
                  <a:pt x="2995934" y="1913759"/>
                </a:cubicBezTo>
                <a:lnTo>
                  <a:pt x="2942858" y="1927654"/>
                </a:lnTo>
                <a:lnTo>
                  <a:pt x="2875436" y="1942841"/>
                </a:lnTo>
                <a:lnTo>
                  <a:pt x="2874892" y="1941973"/>
                </a:lnTo>
                <a:cubicBezTo>
                  <a:pt x="2869596" y="1941247"/>
                  <a:pt x="2856789" y="1941674"/>
                  <a:pt x="2843662" y="1938483"/>
                </a:cubicBezTo>
                <a:lnTo>
                  <a:pt x="2718916" y="1936896"/>
                </a:lnTo>
                <a:lnTo>
                  <a:pt x="2713522" y="1936221"/>
                </a:lnTo>
                <a:lnTo>
                  <a:pt x="2476147" y="1944133"/>
                </a:lnTo>
                <a:cubicBezTo>
                  <a:pt x="2437134" y="1959049"/>
                  <a:pt x="2413847" y="1945336"/>
                  <a:pt x="2373568" y="1948914"/>
                </a:cubicBezTo>
                <a:cubicBezTo>
                  <a:pt x="2342080" y="1948986"/>
                  <a:pt x="2308969" y="1942637"/>
                  <a:pt x="2287219" y="1944566"/>
                </a:cubicBezTo>
                <a:cubicBezTo>
                  <a:pt x="2221974" y="1958041"/>
                  <a:pt x="2205627" y="1951955"/>
                  <a:pt x="2164831" y="1955650"/>
                </a:cubicBezTo>
                <a:cubicBezTo>
                  <a:pt x="2133996" y="1962560"/>
                  <a:pt x="2078492" y="1985060"/>
                  <a:pt x="2058061" y="1992424"/>
                </a:cubicBezTo>
                <a:lnTo>
                  <a:pt x="2042244" y="1999836"/>
                </a:lnTo>
                <a:cubicBezTo>
                  <a:pt x="2012576" y="2008478"/>
                  <a:pt x="1896351" y="2054120"/>
                  <a:pt x="1877728" y="2044048"/>
                </a:cubicBezTo>
                <a:cubicBezTo>
                  <a:pt x="1839146" y="2045006"/>
                  <a:pt x="1818769" y="2051810"/>
                  <a:pt x="1759056" y="2067985"/>
                </a:cubicBezTo>
                <a:cubicBezTo>
                  <a:pt x="1719091" y="2079592"/>
                  <a:pt x="1691494" y="2102512"/>
                  <a:pt x="1637948" y="2113700"/>
                </a:cubicBezTo>
                <a:cubicBezTo>
                  <a:pt x="1587306" y="2147222"/>
                  <a:pt x="1496241" y="2149090"/>
                  <a:pt x="1434549" y="2173946"/>
                </a:cubicBezTo>
                <a:cubicBezTo>
                  <a:pt x="1390051" y="2184466"/>
                  <a:pt x="1383992" y="2176727"/>
                  <a:pt x="1370962" y="2176818"/>
                </a:cubicBezTo>
                <a:lnTo>
                  <a:pt x="1356367" y="2174498"/>
                </a:lnTo>
                <a:cubicBezTo>
                  <a:pt x="1341168" y="2173227"/>
                  <a:pt x="1306602" y="2172882"/>
                  <a:pt x="1279765" y="2169196"/>
                </a:cubicBezTo>
                <a:cubicBezTo>
                  <a:pt x="1260110" y="2160899"/>
                  <a:pt x="1209850" y="2151648"/>
                  <a:pt x="1195347" y="2152379"/>
                </a:cubicBezTo>
                <a:cubicBezTo>
                  <a:pt x="1171903" y="2156778"/>
                  <a:pt x="1033292" y="2162207"/>
                  <a:pt x="970251" y="2160819"/>
                </a:cubicBezTo>
                <a:cubicBezTo>
                  <a:pt x="913858" y="2153080"/>
                  <a:pt x="857841" y="2157312"/>
                  <a:pt x="812914" y="2150181"/>
                </a:cubicBezTo>
                <a:cubicBezTo>
                  <a:pt x="762967" y="2121685"/>
                  <a:pt x="645932" y="2126595"/>
                  <a:pt x="597225" y="2121874"/>
                </a:cubicBezTo>
                <a:cubicBezTo>
                  <a:pt x="575890" y="2117780"/>
                  <a:pt x="534371" y="2122138"/>
                  <a:pt x="520671" y="2121856"/>
                </a:cubicBezTo>
                <a:cubicBezTo>
                  <a:pt x="455720" y="2116453"/>
                  <a:pt x="449447" y="2106162"/>
                  <a:pt x="413835" y="2098315"/>
                </a:cubicBezTo>
                <a:cubicBezTo>
                  <a:pt x="401959" y="2105107"/>
                  <a:pt x="389622" y="2101952"/>
                  <a:pt x="376513" y="2095621"/>
                </a:cubicBezTo>
                <a:cubicBezTo>
                  <a:pt x="344376" y="2097610"/>
                  <a:pt x="311403" y="2088099"/>
                  <a:pt x="273386" y="2084468"/>
                </a:cubicBezTo>
                <a:cubicBezTo>
                  <a:pt x="223574" y="2080061"/>
                  <a:pt x="116931" y="2073581"/>
                  <a:pt x="77641" y="2069178"/>
                </a:cubicBezTo>
                <a:lnTo>
                  <a:pt x="37645" y="2058054"/>
                </a:lnTo>
                <a:cubicBezTo>
                  <a:pt x="29688" y="2052393"/>
                  <a:pt x="16534" y="2053854"/>
                  <a:pt x="4572" y="2053861"/>
                </a:cubicBezTo>
                <a:lnTo>
                  <a:pt x="0" y="2053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5" name="Google Shape;505;p34"/>
          <p:cNvSpPr/>
          <p:nvPr/>
        </p:nvSpPr>
        <p:spPr>
          <a:xfrm>
            <a:off x="7929076" y="359656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6" name="Google Shape;506;p34"/>
          <p:cNvSpPr/>
          <p:nvPr/>
        </p:nvSpPr>
        <p:spPr>
          <a:xfrm rot="5400000">
            <a:off x="8490197" y="2779"/>
            <a:ext cx="2693568" cy="3608053"/>
          </a:xfrm>
          <a:custGeom>
            <a:rect b="b" l="l" r="r" t="t"/>
            <a:pathLst>
              <a:path extrusionOk="0" h="3452654" w="2590557">
                <a:moveTo>
                  <a:pt x="16371" y="2305422"/>
                </a:moveTo>
                <a:cubicBezTo>
                  <a:pt x="18850" y="2269150"/>
                  <a:pt x="6816" y="2232881"/>
                  <a:pt x="2039" y="2196610"/>
                </a:cubicBezTo>
                <a:cubicBezTo>
                  <a:pt x="2500" y="2191317"/>
                  <a:pt x="-457" y="2189918"/>
                  <a:pt x="62" y="2183813"/>
                </a:cubicBezTo>
                <a:lnTo>
                  <a:pt x="9842" y="2125112"/>
                </a:lnTo>
                <a:lnTo>
                  <a:pt x="16371" y="1939430"/>
                </a:lnTo>
                <a:cubicBezTo>
                  <a:pt x="15711" y="1893954"/>
                  <a:pt x="15052" y="1848478"/>
                  <a:pt x="14392" y="1803002"/>
                </a:cubicBezTo>
                <a:cubicBezTo>
                  <a:pt x="13725" y="1202001"/>
                  <a:pt x="13059" y="601001"/>
                  <a:pt x="12392" y="0"/>
                </a:cubicBezTo>
                <a:lnTo>
                  <a:pt x="2560018" y="0"/>
                </a:lnTo>
                <a:cubicBezTo>
                  <a:pt x="2574995" y="43"/>
                  <a:pt x="2587126" y="12172"/>
                  <a:pt x="2587164" y="27148"/>
                </a:cubicBezTo>
                <a:cubicBezTo>
                  <a:pt x="2590275" y="569471"/>
                  <a:pt x="2591246" y="2217510"/>
                  <a:pt x="2590080" y="3450901"/>
                </a:cubicBezTo>
                <a:cubicBezTo>
                  <a:pt x="2590079" y="3451485"/>
                  <a:pt x="2590079" y="3452070"/>
                  <a:pt x="2590078" y="3452654"/>
                </a:cubicBezTo>
                <a:lnTo>
                  <a:pt x="39793" y="3452654"/>
                </a:lnTo>
                <a:cubicBezTo>
                  <a:pt x="26861" y="3452604"/>
                  <a:pt x="16405" y="3445541"/>
                  <a:pt x="16371" y="3436827"/>
                </a:cubicBezTo>
                <a:lnTo>
                  <a:pt x="16371" y="2717567"/>
                </a:lnTo>
                <a:lnTo>
                  <a:pt x="16371" y="23054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7" name="Google Shape;507;p34"/>
          <p:cNvSpPr/>
          <p:nvPr/>
        </p:nvSpPr>
        <p:spPr>
          <a:xfrm rot="153950">
            <a:off x="7413666" y="3374047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8" name="Google Shape;508;p34"/>
          <p:cNvSpPr/>
          <p:nvPr/>
        </p:nvSpPr>
        <p:spPr>
          <a:xfrm rot="5553950">
            <a:off x="7981325" y="3049524"/>
            <a:ext cx="2685896" cy="3562834"/>
          </a:xfrm>
          <a:custGeom>
            <a:rect b="b" l="l" r="r" t="t"/>
            <a:pathLst>
              <a:path extrusionOk="0" h="3424682" w="2557346">
                <a:moveTo>
                  <a:pt x="10083" y="3025648"/>
                </a:moveTo>
                <a:cubicBezTo>
                  <a:pt x="10331" y="3005461"/>
                  <a:pt x="7474" y="2991485"/>
                  <a:pt x="7722" y="2971298"/>
                </a:cubicBezTo>
                <a:cubicBezTo>
                  <a:pt x="6042" y="2949288"/>
                  <a:pt x="454" y="2910541"/>
                  <a:pt x="0" y="2893589"/>
                </a:cubicBezTo>
                <a:lnTo>
                  <a:pt x="4999" y="2869588"/>
                </a:lnTo>
                <a:cubicBezTo>
                  <a:pt x="5740" y="2806046"/>
                  <a:pt x="4996" y="2990601"/>
                  <a:pt x="4448" y="2512336"/>
                </a:cubicBezTo>
                <a:cubicBezTo>
                  <a:pt x="3536" y="1674891"/>
                  <a:pt x="2625" y="837445"/>
                  <a:pt x="1713" y="0"/>
                </a:cubicBezTo>
                <a:lnTo>
                  <a:pt x="2519800" y="0"/>
                </a:lnTo>
                <a:cubicBezTo>
                  <a:pt x="2534776" y="43"/>
                  <a:pt x="2539897" y="16117"/>
                  <a:pt x="2539935" y="31093"/>
                </a:cubicBezTo>
                <a:cubicBezTo>
                  <a:pt x="2546235" y="87686"/>
                  <a:pt x="2535668" y="273312"/>
                  <a:pt x="2539829" y="343990"/>
                </a:cubicBezTo>
                <a:cubicBezTo>
                  <a:pt x="2541652" y="372910"/>
                  <a:pt x="2541196" y="420250"/>
                  <a:pt x="2542742" y="441650"/>
                </a:cubicBezTo>
                <a:cubicBezTo>
                  <a:pt x="2544788" y="476095"/>
                  <a:pt x="2553362" y="521485"/>
                  <a:pt x="2552102" y="550660"/>
                </a:cubicBezTo>
                <a:lnTo>
                  <a:pt x="2557345" y="630210"/>
                </a:lnTo>
                <a:cubicBezTo>
                  <a:pt x="2557437" y="689752"/>
                  <a:pt x="2551850" y="430419"/>
                  <a:pt x="2552653" y="907912"/>
                </a:cubicBezTo>
                <a:cubicBezTo>
                  <a:pt x="2553565" y="1745357"/>
                  <a:pt x="2536702" y="2587237"/>
                  <a:pt x="2537614" y="3424682"/>
                </a:cubicBezTo>
                <a:lnTo>
                  <a:pt x="37301" y="3420248"/>
                </a:lnTo>
                <a:cubicBezTo>
                  <a:pt x="22325" y="3420205"/>
                  <a:pt x="20632" y="3400348"/>
                  <a:pt x="20594" y="3385372"/>
                </a:cubicBezTo>
                <a:cubicBezTo>
                  <a:pt x="16058" y="3319605"/>
                  <a:pt x="10488" y="3095948"/>
                  <a:pt x="10083" y="30256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9" name="Google Shape;509;p34"/>
          <p:cNvSpPr txBox="1"/>
          <p:nvPr>
            <p:ph type="title"/>
          </p:nvPr>
        </p:nvSpPr>
        <p:spPr>
          <a:xfrm>
            <a:off x="448252" y="101881"/>
            <a:ext cx="7253632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lang="en-US" sz="4400"/>
              <a:t>Efecto del Manejo sobre el Parasitismo</a:t>
            </a:r>
            <a:endParaRPr sz="4400"/>
          </a:p>
        </p:txBody>
      </p:sp>
      <p:sp>
        <p:nvSpPr>
          <p:cNvPr id="510" name="Google Shape;510;p34"/>
          <p:cNvSpPr txBox="1"/>
          <p:nvPr>
            <p:ph idx="1" type="body"/>
          </p:nvPr>
        </p:nvSpPr>
        <p:spPr>
          <a:xfrm>
            <a:off x="648292" y="1827513"/>
            <a:ext cx="5743383" cy="4378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Limpieza e higiene son </a:t>
            </a:r>
            <a:r>
              <a:rPr b="1" lang="en-US" sz="1800" u="sng"/>
              <a:t>muy importantes</a:t>
            </a:r>
            <a:r>
              <a:rPr lang="en-US" sz="1800"/>
              <a:t> para el control parasitario, especialmente cuando para evitar coccidias (ruta de infección de los animales por vía oral).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Mezclar animales adultos y jóvenes puede causar más problemas parasitarios. Mezclar caprinos y ovinos puede causar mayores infecciones en los ovinos.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Se presentan menos problemas parasitarios cuando las pariciones suceden en la época más fría/seca del año, bajas temperaturas evitan la eclosión de los huevos y el desarrollo de larvas.</a:t>
            </a:r>
            <a:endParaRPr/>
          </a:p>
        </p:txBody>
      </p:sp>
      <p:pic>
        <p:nvPicPr>
          <p:cNvPr id="511" name="Google Shape;51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5405" y="3667069"/>
            <a:ext cx="3351195" cy="231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4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-2" l="0" r="16593" t="0"/>
          <a:stretch/>
        </p:blipFill>
        <p:spPr>
          <a:xfrm rot="196339">
            <a:off x="8331092" y="620519"/>
            <a:ext cx="3016285" cy="241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8" name="Google Shape;518;p35"/>
          <p:cNvSpPr/>
          <p:nvPr/>
        </p:nvSpPr>
        <p:spPr>
          <a:xfrm flipH="1">
            <a:off x="596964" y="0"/>
            <a:ext cx="11595036" cy="2194561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152279" y="1741572"/>
                  <a:pt x="370426" y="1702965"/>
                </a:cubicBezTo>
                <a:cubicBezTo>
                  <a:pt x="508969" y="1649765"/>
                  <a:pt x="558470" y="1603899"/>
                  <a:pt x="766051" y="1569826"/>
                </a:cubicBezTo>
                <a:cubicBezTo>
                  <a:pt x="812488" y="1564422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339078" y="1494730"/>
                </a:lnTo>
                <a:lnTo>
                  <a:pt x="1492452" y="1519061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954547" y="420575"/>
                  <a:pt x="7952094" y="409302"/>
                </a:cubicBezTo>
                <a:cubicBezTo>
                  <a:pt x="7949641" y="398029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9" name="Google Shape;519;p35"/>
          <p:cNvSpPr/>
          <p:nvPr/>
        </p:nvSpPr>
        <p:spPr>
          <a:xfrm>
            <a:off x="434950" y="3001413"/>
            <a:ext cx="3661757" cy="3856587"/>
          </a:xfrm>
          <a:custGeom>
            <a:rect b="b" l="l" r="r" t="t"/>
            <a:pathLst>
              <a:path extrusionOk="0" h="3700402" w="3513463">
                <a:moveTo>
                  <a:pt x="3179984" y="0"/>
                </a:moveTo>
                <a:lnTo>
                  <a:pt x="3513463" y="3700402"/>
                </a:lnTo>
                <a:lnTo>
                  <a:pt x="307653" y="3700402"/>
                </a:lnTo>
                <a:lnTo>
                  <a:pt x="0" y="28657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4">
            <a:alphaModFix/>
          </a:blip>
          <a:srcRect b="0" l="18647" r="20292" t="0"/>
          <a:stretch/>
        </p:blipFill>
        <p:spPr>
          <a:xfrm>
            <a:off x="575381" y="3135006"/>
            <a:ext cx="3412832" cy="3730805"/>
          </a:xfrm>
          <a:custGeom>
            <a:rect b="b" l="l" r="r" t="t"/>
            <a:pathLst>
              <a:path extrusionOk="0" h="3579714" w="3274619">
                <a:moveTo>
                  <a:pt x="2920751" y="153"/>
                </a:moveTo>
                <a:cubicBezTo>
                  <a:pt x="2935567" y="-1125"/>
                  <a:pt x="2948262" y="5783"/>
                  <a:pt x="2949189" y="15634"/>
                </a:cubicBezTo>
                <a:lnTo>
                  <a:pt x="3022492" y="829028"/>
                </a:lnTo>
                <a:lnTo>
                  <a:pt x="3032433" y="854899"/>
                </a:lnTo>
                <a:cubicBezTo>
                  <a:pt x="3033442" y="869829"/>
                  <a:pt x="3029040" y="873558"/>
                  <a:pt x="3027345" y="882887"/>
                </a:cubicBezTo>
                <a:lnTo>
                  <a:pt x="3060142" y="1246808"/>
                </a:lnTo>
                <a:lnTo>
                  <a:pt x="3064495" y="1295113"/>
                </a:lnTo>
                <a:lnTo>
                  <a:pt x="3074971" y="1321369"/>
                </a:lnTo>
                <a:cubicBezTo>
                  <a:pt x="3069517" y="1332803"/>
                  <a:pt x="3082810" y="1339608"/>
                  <a:pt x="3086676" y="1348123"/>
                </a:cubicBezTo>
                <a:lnTo>
                  <a:pt x="3093047" y="1374347"/>
                </a:lnTo>
                <a:lnTo>
                  <a:pt x="3095507" y="1394756"/>
                </a:lnTo>
                <a:lnTo>
                  <a:pt x="3091998" y="1416687"/>
                </a:lnTo>
                <a:cubicBezTo>
                  <a:pt x="3092010" y="1422720"/>
                  <a:pt x="3095539" y="1423997"/>
                  <a:pt x="3095567" y="1430955"/>
                </a:cubicBezTo>
                <a:lnTo>
                  <a:pt x="3092165" y="1458435"/>
                </a:lnTo>
                <a:lnTo>
                  <a:pt x="3090349" y="1498348"/>
                </a:lnTo>
                <a:lnTo>
                  <a:pt x="3087070" y="1526007"/>
                </a:lnTo>
                <a:lnTo>
                  <a:pt x="3085789" y="1531398"/>
                </a:lnTo>
                <a:lnTo>
                  <a:pt x="3101795" y="1709005"/>
                </a:lnTo>
                <a:lnTo>
                  <a:pt x="3104935" y="1721931"/>
                </a:lnTo>
                <a:lnTo>
                  <a:pt x="3106959" y="1766309"/>
                </a:lnTo>
                <a:lnTo>
                  <a:pt x="3110207" y="1772487"/>
                </a:lnTo>
                <a:lnTo>
                  <a:pt x="3111432" y="1815941"/>
                </a:lnTo>
                <a:cubicBezTo>
                  <a:pt x="3113099" y="1830218"/>
                  <a:pt x="3114738" y="1855069"/>
                  <a:pt x="3117965" y="1863084"/>
                </a:cubicBezTo>
                <a:lnTo>
                  <a:pt x="3124375" y="1866070"/>
                </a:lnTo>
                <a:lnTo>
                  <a:pt x="3125847" y="1876405"/>
                </a:lnTo>
                <a:cubicBezTo>
                  <a:pt x="3125448" y="1877207"/>
                  <a:pt x="3127187" y="1892143"/>
                  <a:pt x="3127204" y="1892764"/>
                </a:cubicBezTo>
                <a:lnTo>
                  <a:pt x="3124110" y="1929957"/>
                </a:lnTo>
                <a:lnTo>
                  <a:pt x="3274619" y="3579714"/>
                </a:lnTo>
                <a:lnTo>
                  <a:pt x="300259" y="3579714"/>
                </a:lnTo>
                <a:lnTo>
                  <a:pt x="290072" y="3469527"/>
                </a:lnTo>
                <a:cubicBezTo>
                  <a:pt x="211871" y="2621393"/>
                  <a:pt x="93450" y="1311553"/>
                  <a:pt x="177" y="265353"/>
                </a:cubicBezTo>
                <a:lnTo>
                  <a:pt x="0" y="2633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21" name="Google Shape;521;p35"/>
          <p:cNvSpPr/>
          <p:nvPr/>
        </p:nvSpPr>
        <p:spPr>
          <a:xfrm>
            <a:off x="1448913" y="-4"/>
            <a:ext cx="3659879" cy="3472258"/>
          </a:xfrm>
          <a:custGeom>
            <a:rect b="b" l="l" r="r" t="t"/>
            <a:pathLst>
              <a:path extrusionOk="0" h="3331638" w="3511661">
                <a:moveTo>
                  <a:pt x="302710" y="0"/>
                </a:moveTo>
                <a:lnTo>
                  <a:pt x="3511661" y="0"/>
                </a:lnTo>
                <a:lnTo>
                  <a:pt x="3176872" y="3331638"/>
                </a:lnTo>
                <a:lnTo>
                  <a:pt x="0" y="301240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22" name="Google Shape;522;p35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1" l="13471" r="20740" t="0"/>
          <a:stretch/>
        </p:blipFill>
        <p:spPr>
          <a:xfrm>
            <a:off x="1598703" y="10"/>
            <a:ext cx="3397072" cy="333048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5"/>
          <p:cNvSpPr txBox="1"/>
          <p:nvPr>
            <p:ph idx="1" type="body"/>
          </p:nvPr>
        </p:nvSpPr>
        <p:spPr>
          <a:xfrm>
            <a:off x="5258582" y="2368630"/>
            <a:ext cx="6358037" cy="4139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Corderos/Cabritos en condiciones de pastoreo no deben destetarse tempranamente, p.ej., &lt; 120 días.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Criar ovinos/caprinos en confinamiento o dry lot (cero pastoreo) para minimizar problemas parasitarios (NO coccidias).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u="sng"/>
              <a:t>Desparasitación y Cuarentena</a:t>
            </a:r>
            <a:r>
              <a:rPr lang="en-US" sz="1800"/>
              <a:t>:  animales nuevos en la granja deben desparasitarse (combinación de 3 desparasitantes de distintas familias) y dejar en cuarentena para evitar la introducción de parásitos resistentes en la granja.</a:t>
            </a:r>
            <a:endParaRPr/>
          </a:p>
        </p:txBody>
      </p:sp>
      <p:sp>
        <p:nvSpPr>
          <p:cNvPr id="524" name="Google Shape;524;p35"/>
          <p:cNvSpPr txBox="1"/>
          <p:nvPr/>
        </p:nvSpPr>
        <p:spPr>
          <a:xfrm>
            <a:off x="4563052" y="174078"/>
            <a:ext cx="7253632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b="0" i="1" lang="en-US" sz="4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Libre Franklin Black"/>
                <a:ea typeface="Libre Franklin Black"/>
                <a:cs typeface="Libre Franklin Black"/>
                <a:sym typeface="Libre Franklin Black"/>
              </a:rPr>
              <a:t>Efecto del Manejo sobre el Parasitismo</a:t>
            </a:r>
            <a:endParaRPr b="0" i="1" sz="4400" u="none" cap="none" strike="noStrike">
              <a:solidFill>
                <a:srgbClr val="000000"/>
              </a:solidFill>
              <a:highlight>
                <a:srgbClr val="FFFF00"/>
              </a:highlight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30" name="Google Shape;530;p36"/>
          <p:cNvSpPr/>
          <p:nvPr/>
        </p:nvSpPr>
        <p:spPr>
          <a:xfrm rot="10800000">
            <a:off x="0" y="4499410"/>
            <a:ext cx="12192000" cy="2358589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31" name="Google Shape;531;p36"/>
          <p:cNvSpPr txBox="1"/>
          <p:nvPr>
            <p:ph idx="2" type="body"/>
          </p:nvPr>
        </p:nvSpPr>
        <p:spPr>
          <a:xfrm>
            <a:off x="6075256" y="2159874"/>
            <a:ext cx="5489894" cy="4523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La nutrición es importante para mejorar la respuesta </a:t>
            </a:r>
            <a:r>
              <a:rPr lang="en-US" sz="1800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inmune </a:t>
            </a:r>
            <a:r>
              <a:rPr lang="en-US" sz="1800"/>
              <a:t>a los parásitos y reparar los tejidos dañados por el parasitismo.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Animales con </a:t>
            </a:r>
            <a:r>
              <a:rPr lang="en-US" sz="1800" u="sng"/>
              <a:t>baja condición corporal,y subnutrición</a:t>
            </a:r>
            <a:r>
              <a:rPr lang="en-US" sz="1800"/>
              <a:t> son más susceptibles al parasitismo.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Suplementar con los </a:t>
            </a:r>
            <a:r>
              <a:rPr lang="en-US" sz="1800" u="sng"/>
              <a:t>nutrientes deficientes</a:t>
            </a:r>
            <a:r>
              <a:rPr lang="en-US" sz="1800"/>
              <a:t> mejora la resiliencia y resistencia a parásitos internos.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Suplementar con proteínas (especialmente sobrepasantes) puede reducir el impacto negativo de parásitos internos.</a:t>
            </a:r>
            <a:endParaRPr/>
          </a:p>
          <a:p>
            <a:pPr indent="-1270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 rot="-10620128">
            <a:off x="1744757" y="282702"/>
            <a:ext cx="4176945" cy="319943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33" name="Google Shape;533;p3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1267" r="1266" t="0"/>
          <a:stretch/>
        </p:blipFill>
        <p:spPr>
          <a:xfrm>
            <a:off x="1777182" y="300283"/>
            <a:ext cx="4112086" cy="3164269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6"/>
          <p:cNvSpPr/>
          <p:nvPr/>
        </p:nvSpPr>
        <p:spPr>
          <a:xfrm rot="3878">
            <a:off x="405751" y="2884293"/>
            <a:ext cx="4003312" cy="3975600"/>
          </a:xfrm>
          <a:custGeom>
            <a:rect b="b" l="l" r="r" t="t"/>
            <a:pathLst>
              <a:path extrusionOk="0" h="3975600" w="4003312">
                <a:moveTo>
                  <a:pt x="3655347" y="0"/>
                </a:moveTo>
                <a:lnTo>
                  <a:pt x="4003312" y="3971451"/>
                </a:lnTo>
                <a:lnTo>
                  <a:pt x="325306" y="3975600"/>
                </a:lnTo>
                <a:lnTo>
                  <a:pt x="0" y="312574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35" name="Google Shape;535;p36"/>
          <p:cNvPicPr preferRelativeResize="0"/>
          <p:nvPr/>
        </p:nvPicPr>
        <p:blipFill rotWithShape="1">
          <a:blip r:embed="rId5">
            <a:alphaModFix/>
          </a:blip>
          <a:srcRect b="0" l="14437" r="20493" t="0"/>
          <a:stretch/>
        </p:blipFill>
        <p:spPr>
          <a:xfrm>
            <a:off x="527097" y="2994944"/>
            <a:ext cx="3766769" cy="3863057"/>
          </a:xfrm>
          <a:custGeom>
            <a:rect b="b" l="l" r="r" t="t"/>
            <a:pathLst>
              <a:path extrusionOk="0" h="3863057" w="3766769">
                <a:moveTo>
                  <a:pt x="3384429" y="132"/>
                </a:moveTo>
                <a:cubicBezTo>
                  <a:pt x="3404563" y="-1556"/>
                  <a:pt x="3422274" y="13227"/>
                  <a:pt x="3424058" y="33221"/>
                </a:cubicBezTo>
                <a:cubicBezTo>
                  <a:pt x="3424381" y="36743"/>
                  <a:pt x="3424705" y="40264"/>
                  <a:pt x="3425028" y="43785"/>
                </a:cubicBezTo>
                <a:lnTo>
                  <a:pt x="3429850" y="43380"/>
                </a:lnTo>
                <a:lnTo>
                  <a:pt x="3465889" y="459051"/>
                </a:lnTo>
                <a:lnTo>
                  <a:pt x="3466698" y="523898"/>
                </a:lnTo>
                <a:cubicBezTo>
                  <a:pt x="3468702" y="550885"/>
                  <a:pt x="3474160" y="569215"/>
                  <a:pt x="3476163" y="596201"/>
                </a:cubicBezTo>
                <a:cubicBezTo>
                  <a:pt x="3476157" y="603324"/>
                  <a:pt x="3468492" y="614226"/>
                  <a:pt x="3468500" y="622439"/>
                </a:cubicBezTo>
                <a:lnTo>
                  <a:pt x="3495539" y="699071"/>
                </a:lnTo>
                <a:lnTo>
                  <a:pt x="3491599" y="731704"/>
                </a:lnTo>
                <a:lnTo>
                  <a:pt x="3481733" y="738787"/>
                </a:lnTo>
                <a:cubicBezTo>
                  <a:pt x="3493945" y="869345"/>
                  <a:pt x="3514504" y="999181"/>
                  <a:pt x="3526718" y="1129739"/>
                </a:cubicBezTo>
                <a:lnTo>
                  <a:pt x="3533702" y="1208706"/>
                </a:lnTo>
                <a:lnTo>
                  <a:pt x="3766769" y="3863057"/>
                </a:lnTo>
                <a:lnTo>
                  <a:pt x="313153" y="3863057"/>
                </a:lnTo>
                <a:lnTo>
                  <a:pt x="311555" y="3843894"/>
                </a:lnTo>
                <a:cubicBezTo>
                  <a:pt x="307174" y="3792176"/>
                  <a:pt x="301596" y="3727846"/>
                  <a:pt x="294550" y="3648154"/>
                </a:cubicBezTo>
                <a:cubicBezTo>
                  <a:pt x="196367" y="2529959"/>
                  <a:pt x="98184" y="1411763"/>
                  <a:pt x="0" y="29356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36" name="Google Shape;536;p36"/>
          <p:cNvSpPr txBox="1"/>
          <p:nvPr>
            <p:ph type="title"/>
          </p:nvPr>
        </p:nvSpPr>
        <p:spPr>
          <a:xfrm>
            <a:off x="6284131" y="364280"/>
            <a:ext cx="5626245" cy="1518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Importancia de la Buena Nutrición</a:t>
            </a:r>
            <a:endParaRPr i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2" name="Google Shape;542;p37"/>
          <p:cNvSpPr/>
          <p:nvPr/>
        </p:nvSpPr>
        <p:spPr>
          <a:xfrm flipH="1">
            <a:off x="596964" y="0"/>
            <a:ext cx="11595036" cy="2194561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152279" y="1741572"/>
                  <a:pt x="370426" y="1702965"/>
                </a:cubicBezTo>
                <a:cubicBezTo>
                  <a:pt x="508969" y="1649765"/>
                  <a:pt x="558470" y="1603899"/>
                  <a:pt x="766051" y="1569826"/>
                </a:cubicBezTo>
                <a:cubicBezTo>
                  <a:pt x="812488" y="1564422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339078" y="1494730"/>
                </a:lnTo>
                <a:lnTo>
                  <a:pt x="1492452" y="1519061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954547" y="420575"/>
                  <a:pt x="7952094" y="409302"/>
                </a:cubicBezTo>
                <a:cubicBezTo>
                  <a:pt x="7949641" y="398029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3" name="Google Shape;543;p37"/>
          <p:cNvSpPr/>
          <p:nvPr/>
        </p:nvSpPr>
        <p:spPr>
          <a:xfrm>
            <a:off x="434950" y="3001413"/>
            <a:ext cx="3661757" cy="3856587"/>
          </a:xfrm>
          <a:custGeom>
            <a:rect b="b" l="l" r="r" t="t"/>
            <a:pathLst>
              <a:path extrusionOk="0" h="3700402" w="3513463">
                <a:moveTo>
                  <a:pt x="3179984" y="0"/>
                </a:moveTo>
                <a:lnTo>
                  <a:pt x="3513463" y="3700402"/>
                </a:lnTo>
                <a:lnTo>
                  <a:pt x="307653" y="3700402"/>
                </a:lnTo>
                <a:lnTo>
                  <a:pt x="0" y="28657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44" name="Google Shape;544;p3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6057" r="360" t="0"/>
          <a:stretch/>
        </p:blipFill>
        <p:spPr>
          <a:xfrm>
            <a:off x="575381" y="3135006"/>
            <a:ext cx="3412832" cy="373080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7"/>
          <p:cNvSpPr/>
          <p:nvPr/>
        </p:nvSpPr>
        <p:spPr>
          <a:xfrm>
            <a:off x="1448913" y="-4"/>
            <a:ext cx="3659879" cy="3472258"/>
          </a:xfrm>
          <a:custGeom>
            <a:rect b="b" l="l" r="r" t="t"/>
            <a:pathLst>
              <a:path extrusionOk="0" h="3331638" w="3511661">
                <a:moveTo>
                  <a:pt x="302710" y="0"/>
                </a:moveTo>
                <a:lnTo>
                  <a:pt x="3511661" y="0"/>
                </a:lnTo>
                <a:lnTo>
                  <a:pt x="3176872" y="3331638"/>
                </a:lnTo>
                <a:lnTo>
                  <a:pt x="0" y="301240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46" name="Google Shape;546;p37"/>
          <p:cNvPicPr preferRelativeResize="0"/>
          <p:nvPr/>
        </p:nvPicPr>
        <p:blipFill rotWithShape="1">
          <a:blip r:embed="rId5">
            <a:alphaModFix/>
          </a:blip>
          <a:srcRect b="276" l="0" r="0" t="11978"/>
          <a:stretch/>
        </p:blipFill>
        <p:spPr>
          <a:xfrm>
            <a:off x="1598703" y="10"/>
            <a:ext cx="3397072" cy="3330480"/>
          </a:xfrm>
          <a:custGeom>
            <a:rect b="b" l="l" r="r" t="t"/>
            <a:pathLst>
              <a:path extrusionOk="0" h="3195611" w="3259497">
                <a:moveTo>
                  <a:pt x="284551" y="0"/>
                </a:moveTo>
                <a:lnTo>
                  <a:pt x="3259497" y="0"/>
                </a:lnTo>
                <a:lnTo>
                  <a:pt x="3246943" y="124929"/>
                </a:lnTo>
                <a:lnTo>
                  <a:pt x="3251818" y="152211"/>
                </a:lnTo>
                <a:cubicBezTo>
                  <a:pt x="3249990" y="167064"/>
                  <a:pt x="3244962" y="169894"/>
                  <a:pt x="3241536" y="178735"/>
                </a:cubicBezTo>
                <a:lnTo>
                  <a:pt x="3205002" y="542299"/>
                </a:lnTo>
                <a:lnTo>
                  <a:pt x="3200153" y="590558"/>
                </a:lnTo>
                <a:lnTo>
                  <a:pt x="3205481" y="618319"/>
                </a:lnTo>
                <a:cubicBezTo>
                  <a:pt x="3197965" y="628517"/>
                  <a:pt x="3209733" y="637711"/>
                  <a:pt x="3211922" y="646803"/>
                </a:cubicBezTo>
                <a:lnTo>
                  <a:pt x="3213224" y="673758"/>
                </a:lnTo>
                <a:lnTo>
                  <a:pt x="3211786" y="694265"/>
                </a:lnTo>
                <a:lnTo>
                  <a:pt x="3204197" y="715138"/>
                </a:lnTo>
                <a:cubicBezTo>
                  <a:pt x="3203069" y="721065"/>
                  <a:pt x="3206293" y="722985"/>
                  <a:pt x="3205007" y="729823"/>
                </a:cubicBezTo>
                <a:lnTo>
                  <a:pt x="3196476" y="756166"/>
                </a:lnTo>
                <a:lnTo>
                  <a:pt x="3187153" y="795017"/>
                </a:lnTo>
                <a:lnTo>
                  <a:pt x="3178708" y="821559"/>
                </a:lnTo>
                <a:lnTo>
                  <a:pt x="3176432" y="826612"/>
                </a:lnTo>
                <a:lnTo>
                  <a:pt x="3158602" y="1004044"/>
                </a:lnTo>
                <a:lnTo>
                  <a:pt x="3159245" y="1017330"/>
                </a:lnTo>
                <a:lnTo>
                  <a:pt x="3152850" y="1061292"/>
                </a:lnTo>
                <a:lnTo>
                  <a:pt x="3154872" y="1067972"/>
                </a:lnTo>
                <a:lnTo>
                  <a:pt x="3147867" y="1110875"/>
                </a:lnTo>
                <a:cubicBezTo>
                  <a:pt x="3146808" y="1125210"/>
                  <a:pt x="3143722" y="1149924"/>
                  <a:pt x="3145378" y="1158404"/>
                </a:cubicBezTo>
                <a:lnTo>
                  <a:pt x="3151109" y="1162547"/>
                </a:lnTo>
                <a:lnTo>
                  <a:pt x="3150602" y="1172974"/>
                </a:lnTo>
                <a:cubicBezTo>
                  <a:pt x="3150059" y="1173687"/>
                  <a:pt x="3148945" y="1188682"/>
                  <a:pt x="3148844" y="1189295"/>
                </a:cubicBezTo>
                <a:lnTo>
                  <a:pt x="3138780" y="1225234"/>
                </a:lnTo>
                <a:lnTo>
                  <a:pt x="2942975" y="3195611"/>
                </a:lnTo>
                <a:lnTo>
                  <a:pt x="28125" y="2902704"/>
                </a:lnTo>
                <a:cubicBezTo>
                  <a:pt x="10994" y="2900933"/>
                  <a:pt x="-1509" y="2885835"/>
                  <a:pt x="148" y="2868912"/>
                </a:cubicBezTo>
                <a:cubicBezTo>
                  <a:pt x="43655" y="2409118"/>
                  <a:pt x="159150" y="1246786"/>
                  <a:pt x="273814" y="10655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47" name="Google Shape;547;p37"/>
          <p:cNvSpPr txBox="1"/>
          <p:nvPr>
            <p:ph type="title"/>
          </p:nvPr>
        </p:nvSpPr>
        <p:spPr>
          <a:xfrm>
            <a:off x="4065579" y="-43195"/>
            <a:ext cx="7843787" cy="1708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Manejando la resistencia a los desparasitantes</a:t>
            </a:r>
            <a:endParaRPr i="0"/>
          </a:p>
        </p:txBody>
      </p:sp>
      <p:sp>
        <p:nvSpPr>
          <p:cNvPr id="548" name="Google Shape;548;p37"/>
          <p:cNvSpPr txBox="1"/>
          <p:nvPr>
            <p:ph idx="1" type="body"/>
          </p:nvPr>
        </p:nvSpPr>
        <p:spPr>
          <a:xfrm>
            <a:off x="4995775" y="1479199"/>
            <a:ext cx="6754800" cy="51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36728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Ocurre cuando usando la dosis indicada por el laboratorio, el medicamento deja de tener efecto sobre los parásitos. 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Científicamente, es cuando el desparasitante falla en reducir el contaje de huevos en 95% o más %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En Estados Unidos, existe resistencia a </a:t>
            </a:r>
            <a:r>
              <a:rPr lang="en-US" sz="1700" u="sng"/>
              <a:t>todos</a:t>
            </a:r>
            <a:r>
              <a:rPr lang="en-US" sz="1700"/>
              <a:t> los desparasitantes en todas sus clases.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La resistencia varía de acuerdo a la región, finca, y es el resultado del manejo de los desparasitantes en el pasado.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La resistencia tiende a ser mayor en el sureste y para benzimidazoles (Valbazen® y SafeGuard®) y avermectinas (Ivomec®).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Algunas fincas tienen resistencia a todos los desparasitantes. </a:t>
            </a:r>
            <a:endParaRPr/>
          </a:p>
          <a:p>
            <a:pPr indent="-236728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Muchas fincas aún tienen eficacia para moxidectina (Cydectin®) y especialmente para levamisole (Prohibit®, Leva-Med®).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8"/>
          <p:cNvSpPr txBox="1"/>
          <p:nvPr>
            <p:ph type="title"/>
          </p:nvPr>
        </p:nvSpPr>
        <p:spPr>
          <a:xfrm>
            <a:off x="0" y="66026"/>
            <a:ext cx="12192000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Cómo determinar resistencia a los desparasitantes</a:t>
            </a:r>
            <a:endParaRPr i="0"/>
          </a:p>
        </p:txBody>
      </p:sp>
      <p:sp>
        <p:nvSpPr>
          <p:cNvPr id="556" name="Google Shape;556;p38"/>
          <p:cNvSpPr txBox="1"/>
          <p:nvPr>
            <p:ph idx="1" type="body"/>
          </p:nvPr>
        </p:nvSpPr>
        <p:spPr>
          <a:xfrm>
            <a:off x="958734" y="1746796"/>
            <a:ext cx="102745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1) REDUCCIÓN DEL CONTAJE DE HUEVOS EN LAS HECES (</a:t>
            </a:r>
            <a:r>
              <a:rPr lang="en-US" sz="2000" u="sng"/>
              <a:t>FECRT</a:t>
            </a:r>
            <a:r>
              <a:rPr lang="en-US" sz="2000"/>
              <a:t>)</a:t>
            </a:r>
            <a:endParaRPr/>
          </a:p>
        </p:txBody>
      </p:sp>
      <p:sp>
        <p:nvSpPr>
          <p:cNvPr id="557" name="Google Shape;557;p38"/>
          <p:cNvSpPr txBox="1"/>
          <p:nvPr>
            <p:ph idx="2" type="body"/>
          </p:nvPr>
        </p:nvSpPr>
        <p:spPr>
          <a:xfrm>
            <a:off x="1219200" y="2938410"/>
            <a:ext cx="10069484" cy="36508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Compare los conteos de huevos antes y después de la desparasitación de los animales.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Debe probar cada desparasitante por separado.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Puede usar muestras colectivas o individuales.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Realizar conteos de huevos en las heces puede ser costoso, recientemente algunas universidades ofrecen el servicio a menor costo.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Puede aprender a hacer sus propios conteos en granja.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3" name="Google Shape;563;p39"/>
          <p:cNvSpPr/>
          <p:nvPr/>
        </p:nvSpPr>
        <p:spPr>
          <a:xfrm>
            <a:off x="-8663" y="0"/>
            <a:ext cx="8606754" cy="1542197"/>
          </a:xfrm>
          <a:custGeom>
            <a:rect b="b" l="l" r="r" t="t"/>
            <a:pathLst>
              <a:path extrusionOk="0" h="1657420" w="9288370">
                <a:moveTo>
                  <a:pt x="8158" y="1657420"/>
                </a:moveTo>
                <a:cubicBezTo>
                  <a:pt x="61478" y="1649348"/>
                  <a:pt x="284901" y="1645343"/>
                  <a:pt x="411216" y="1628370"/>
                </a:cubicBezTo>
                <a:cubicBezTo>
                  <a:pt x="480417" y="1633188"/>
                  <a:pt x="558470" y="1603899"/>
                  <a:pt x="766051" y="1569826"/>
                </a:cubicBezTo>
                <a:cubicBezTo>
                  <a:pt x="812488" y="1564422"/>
                  <a:pt x="953443" y="1560007"/>
                  <a:pt x="971617" y="1522494"/>
                </a:cubicBezTo>
                <a:cubicBezTo>
                  <a:pt x="1020161" y="1501878"/>
                  <a:pt x="1097347" y="1533665"/>
                  <a:pt x="1186668" y="1514737"/>
                </a:cubicBezTo>
                <a:lnTo>
                  <a:pt x="1339078" y="1494730"/>
                </a:lnTo>
                <a:lnTo>
                  <a:pt x="1488946" y="1508375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152963" y="1319665"/>
                  <a:pt x="3261550" y="1289117"/>
                </a:cubicBezTo>
                <a:lnTo>
                  <a:pt x="3409554" y="1258110"/>
                </a:lnTo>
                <a:cubicBezTo>
                  <a:pt x="3478041" y="1234777"/>
                  <a:pt x="3465895" y="1252355"/>
                  <a:pt x="3534382" y="1245916"/>
                </a:cubicBezTo>
                <a:cubicBezTo>
                  <a:pt x="3568027" y="1248143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37687" y="1266099"/>
                  <a:pt x="4060534" y="1273326"/>
                </a:cubicBezTo>
                <a:cubicBezTo>
                  <a:pt x="4222834" y="1244527"/>
                  <a:pt x="4406167" y="1272716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898455" y="431261"/>
                  <a:pt x="7952094" y="409302"/>
                </a:cubicBezTo>
                <a:cubicBezTo>
                  <a:pt x="8005733" y="387343"/>
                  <a:pt x="8146910" y="289023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ubicBezTo>
                  <a:pt x="2719" y="557222"/>
                  <a:pt x="5439" y="1100198"/>
                  <a:pt x="8158" y="16574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4" name="Google Shape;564;p39"/>
          <p:cNvSpPr txBox="1"/>
          <p:nvPr>
            <p:ph idx="1" type="body"/>
          </p:nvPr>
        </p:nvSpPr>
        <p:spPr>
          <a:xfrm>
            <a:off x="266007" y="2061556"/>
            <a:ext cx="7027025" cy="4263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No desparasite a todos los animales del rebaño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Deje un grupo de animales sin tratar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No desparasite con frecuencia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No rote los desparasitantes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Use combinación de desparasitantes (efecto aditivo)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No trate con dosis menores a las indicadas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Use solamente desparasitantes orales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Use las técnicas apropiadas para desparasitar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Almacene los desparasitantes correctamente</a:t>
            </a:r>
            <a:endParaRPr sz="1800"/>
          </a:p>
          <a:p>
            <a:pPr indent="-342900" lvl="0" marL="3429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eriod"/>
            </a:pPr>
            <a:r>
              <a:rPr lang="en-US" sz="1800"/>
              <a:t> No use desparasitantes vencidos.</a:t>
            </a:r>
            <a:br>
              <a:rPr lang="en-US" sz="1800"/>
            </a:b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1800">
                <a:solidFill>
                  <a:schemeClr val="dk1"/>
                </a:solidFill>
                <a:highlight>
                  <a:srgbClr val="FFFF00"/>
                </a:highlight>
              </a:rPr>
              <a:t>M A N T E N G A   P A R A S I T O S  E N  R E F U G I O</a:t>
            </a:r>
            <a:endParaRPr/>
          </a:p>
        </p:txBody>
      </p:sp>
      <p:pic>
        <p:nvPicPr>
          <p:cNvPr id="565" name="Google Shape;565;p3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1098" y="685799"/>
            <a:ext cx="4402836" cy="54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9"/>
          <p:cNvSpPr txBox="1"/>
          <p:nvPr/>
        </p:nvSpPr>
        <p:spPr>
          <a:xfrm>
            <a:off x="372820" y="100452"/>
            <a:ext cx="7843787" cy="1708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Libre Franklin Black"/>
                <a:ea typeface="Libre Franklin Black"/>
                <a:cs typeface="Libre Franklin Black"/>
                <a:sym typeface="Libre Franklin Black"/>
              </a:rPr>
              <a:t>Manejando la resistencia a los desparasitantes</a:t>
            </a:r>
            <a:endParaRPr b="0" i="0" sz="3600" u="none" cap="none" strike="noStrike">
              <a:solidFill>
                <a:srgbClr val="000000"/>
              </a:solidFill>
              <a:highlight>
                <a:srgbClr val="FFFF00"/>
              </a:highlight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1412791" y="-309849"/>
            <a:ext cx="975359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Gusanos | Nematodos | Estróngilos</a:t>
            </a:r>
            <a:endParaRPr i="0"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565932" y="2118915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lang="en-US" u="sng">
                <a:solidFill>
                  <a:srgbClr val="FFFF00"/>
                </a:solidFill>
              </a:rPr>
              <a:t>DE GRAN IMPORTANCIA</a:t>
            </a:r>
            <a:endParaRPr u="sng">
              <a:solidFill>
                <a:srgbClr val="FFFF00"/>
              </a:solidFill>
            </a:endParaRPr>
          </a:p>
        </p:txBody>
      </p:sp>
      <p:sp>
        <p:nvSpPr>
          <p:cNvPr id="131" name="Google Shape;131;p4"/>
          <p:cNvSpPr txBox="1"/>
          <p:nvPr>
            <p:ph idx="2" type="body"/>
          </p:nvPr>
        </p:nvSpPr>
        <p:spPr>
          <a:xfrm>
            <a:off x="943332" y="2945618"/>
            <a:ext cx="4304765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Libre Franklin Black"/>
              <a:buAutoNum type="arabicPeriod"/>
            </a:pPr>
            <a:r>
              <a:rPr b="1" i="1" lang="en-US" sz="1800">
                <a:solidFill>
                  <a:srgbClr val="FFFF00"/>
                </a:solidFill>
              </a:rPr>
              <a:t>Haemonchus contortus</a:t>
            </a:r>
            <a:br>
              <a:rPr b="1" lang="en-US" sz="1800">
                <a:solidFill>
                  <a:srgbClr val="FFFF00"/>
                </a:solidFill>
              </a:rPr>
            </a:br>
            <a:r>
              <a:rPr b="1" lang="en-US" sz="1800">
                <a:solidFill>
                  <a:srgbClr val="FFFF00"/>
                </a:solidFill>
              </a:rPr>
              <a:t>Gusano barbero</a:t>
            </a:r>
            <a:endParaRPr b="1" sz="1800">
              <a:solidFill>
                <a:srgbClr val="FFFF00"/>
              </a:solidFill>
            </a:endParaRPr>
          </a:p>
          <a:p>
            <a:pPr indent="-237172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 Black"/>
              <a:buNone/>
            </a:pPr>
            <a:r>
              <a:t/>
            </a:r>
            <a:endParaRPr b="1" sz="1800">
              <a:solidFill>
                <a:srgbClr val="FFFF00"/>
              </a:solidFill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Libre Franklin Black"/>
              <a:buAutoNum type="arabicPeriod"/>
            </a:pPr>
            <a:r>
              <a:rPr i="1" lang="en-US">
                <a:solidFill>
                  <a:srgbClr val="FFFF00"/>
                </a:solidFill>
              </a:rPr>
              <a:t>Trichostrongylus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i="1" lang="en-US">
                <a:solidFill>
                  <a:srgbClr val="FFFF00"/>
                </a:solidFill>
              </a:rPr>
              <a:t>colubriformis</a:t>
            </a:r>
            <a:br>
              <a:rPr lang="en-US">
                <a:solidFill>
                  <a:srgbClr val="FFFF00"/>
                </a:solidFill>
              </a:rPr>
            </a:br>
            <a:endParaRPr>
              <a:solidFill>
                <a:srgbClr val="FFFF00"/>
              </a:solidFill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Libre Franklin Black"/>
              <a:buAutoNum type="arabicPeriod"/>
            </a:pPr>
            <a:r>
              <a:rPr i="1" lang="en-US">
                <a:solidFill>
                  <a:srgbClr val="FFFF00"/>
                </a:solidFill>
              </a:rPr>
              <a:t>Teladorsagia circumcincta</a:t>
            </a:r>
            <a:br>
              <a:rPr lang="en-US">
                <a:solidFill>
                  <a:srgbClr val="FFFF00"/>
                </a:solidFill>
              </a:rPr>
            </a:br>
            <a:endParaRPr>
              <a:solidFill>
                <a:srgbClr val="FFFF00"/>
              </a:solidFill>
            </a:endParaRPr>
          </a:p>
        </p:txBody>
      </p:sp>
      <p:sp>
        <p:nvSpPr>
          <p:cNvPr id="132" name="Google Shape;132;p4"/>
          <p:cNvSpPr txBox="1"/>
          <p:nvPr>
            <p:ph idx="3" type="body"/>
          </p:nvPr>
        </p:nvSpPr>
        <p:spPr>
          <a:xfrm>
            <a:off x="4823928" y="2118915"/>
            <a:ext cx="7063270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u="sng"/>
              <a:t>DE MENOR IMPORTANCIA Y MENOS PATOGÉNICOS</a:t>
            </a:r>
            <a:endParaRPr u="sng"/>
          </a:p>
        </p:txBody>
      </p:sp>
      <p:sp>
        <p:nvSpPr>
          <p:cNvPr id="133" name="Google Shape;133;p4"/>
          <p:cNvSpPr txBox="1"/>
          <p:nvPr>
            <p:ph idx="4" type="body"/>
          </p:nvPr>
        </p:nvSpPr>
        <p:spPr>
          <a:xfrm>
            <a:off x="4922751" y="2945625"/>
            <a:ext cx="31401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622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i="1" lang="en-US"/>
              <a:t>Bunostomum phlebotomum</a:t>
            </a:r>
            <a:br>
              <a:rPr lang="en-US"/>
            </a:br>
            <a:endParaRPr/>
          </a:p>
          <a:p>
            <a:pPr indent="-23622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i="1" lang="en-US"/>
              <a:t>Cooperia</a:t>
            </a:r>
            <a:r>
              <a:rPr lang="en-US"/>
              <a:t> spp.</a:t>
            </a:r>
            <a:br>
              <a:rPr lang="en-US"/>
            </a:br>
            <a:endParaRPr/>
          </a:p>
          <a:p>
            <a:pPr indent="-23622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Gusanos pulmonares</a:t>
            </a:r>
            <a:br>
              <a:rPr lang="en-US"/>
            </a:br>
            <a:r>
              <a:rPr i="1" lang="en-US"/>
              <a:t>Muellerius capillaris</a:t>
            </a:r>
            <a:br>
              <a:rPr i="1" lang="en-US"/>
            </a:br>
            <a:r>
              <a:rPr i="1" lang="en-US"/>
              <a:t>Protostrongylus rufescens    Dictyocaulus filaria </a:t>
            </a:r>
            <a:endParaRPr/>
          </a:p>
          <a:p>
            <a:pPr indent="-13462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i="1"/>
          </a:p>
          <a:p>
            <a:pPr indent="-23622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i="1" lang="en-US"/>
              <a:t>Nematodirus</a:t>
            </a:r>
            <a:br>
              <a:rPr lang="en-US"/>
            </a:br>
            <a:endParaRPr/>
          </a:p>
          <a:p>
            <a:pPr indent="-13462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 txBox="1"/>
          <p:nvPr/>
        </p:nvSpPr>
        <p:spPr>
          <a:xfrm>
            <a:off x="8350156" y="2945618"/>
            <a:ext cx="3469931" cy="41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Oesaphagostomum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Pare</a:t>
            </a:r>
            <a:r>
              <a:rPr i="1" lang="en-US" sz="160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l</a:t>
            </a: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aphostrongylus tenuis</a:t>
            </a:r>
            <a:r>
              <a:rPr b="0" i="1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Strongyloides papillosus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Trichostrongylus axei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Trichuris ovis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135" name="Google Shape;135;p4"/>
          <p:cNvCxnSpPr/>
          <p:nvPr/>
        </p:nvCxnSpPr>
        <p:spPr>
          <a:xfrm>
            <a:off x="4741440" y="2539984"/>
            <a:ext cx="0" cy="3791824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" name="Google Shape;136;p4"/>
          <p:cNvCxnSpPr/>
          <p:nvPr/>
        </p:nvCxnSpPr>
        <p:spPr>
          <a:xfrm>
            <a:off x="8223399" y="3172856"/>
            <a:ext cx="0" cy="3158952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artoon of a red and white striped snake&#10;&#10;Description automatically generated"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79" y="4323953"/>
            <a:ext cx="2950515" cy="230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0"/>
          <p:cNvSpPr txBox="1"/>
          <p:nvPr>
            <p:ph type="title"/>
          </p:nvPr>
        </p:nvSpPr>
        <p:spPr>
          <a:xfrm>
            <a:off x="6649490" y="142182"/>
            <a:ext cx="52387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¿Qué es </a:t>
            </a:r>
            <a:r>
              <a:rPr i="0" lang="en-US" u="sng"/>
              <a:t>Refugio</a:t>
            </a:r>
            <a:r>
              <a:rPr i="0" lang="en-US"/>
              <a:t>?</a:t>
            </a:r>
            <a:endParaRPr/>
          </a:p>
        </p:txBody>
      </p:sp>
      <p:sp>
        <p:nvSpPr>
          <p:cNvPr id="572" name="Google Shape;572;p40"/>
          <p:cNvSpPr txBox="1"/>
          <p:nvPr>
            <p:ph idx="1" type="body"/>
          </p:nvPr>
        </p:nvSpPr>
        <p:spPr>
          <a:xfrm>
            <a:off x="344088" y="1454698"/>
            <a:ext cx="5421171" cy="5030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Refugio es dejar algunos parásitos del animal </a:t>
            </a:r>
            <a:r>
              <a:rPr lang="en-US" sz="2000" u="sng"/>
              <a:t>no expuestos</a:t>
            </a:r>
            <a:r>
              <a:rPr lang="en-US" sz="2000"/>
              <a:t> a desparasitantes; parásitos “en refugio”.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Parásitos “en refugio” permanecen susceptibles a futuros tratamientos desparasitantes.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Refugio incluye fases del ciclo de vida tanto dentro como fuera del animal(pasturas).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Refugio es </a:t>
            </a:r>
            <a:r>
              <a:rPr lang="en-US" sz="2000" u="sng"/>
              <a:t>esencial</a:t>
            </a:r>
            <a:r>
              <a:rPr lang="en-US" sz="2000"/>
              <a:t> para mantener la eficacia de los desparasitantes y frenar el desarrollo de la Resistencia.</a:t>
            </a:r>
            <a:endParaRPr/>
          </a:p>
        </p:txBody>
      </p:sp>
      <p:pic>
        <p:nvPicPr>
          <p:cNvPr descr="Refugia-1" id="573" name="Google Shape;573;p4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2120" y="1588964"/>
            <a:ext cx="6076197" cy="415632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0"/>
          <p:cNvSpPr txBox="1"/>
          <p:nvPr/>
        </p:nvSpPr>
        <p:spPr>
          <a:xfrm>
            <a:off x="6788519" y="5834307"/>
            <a:ext cx="4343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https://www.beattheparasites.com/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0" name="Google Shape;580;p41"/>
          <p:cNvSpPr/>
          <p:nvPr/>
        </p:nvSpPr>
        <p:spPr>
          <a:xfrm flipH="1" rot="10800000">
            <a:off x="0" y="4678525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1" name="Google Shape;581;p41"/>
          <p:cNvSpPr/>
          <p:nvPr/>
        </p:nvSpPr>
        <p:spPr>
          <a:xfrm rot="-296340">
            <a:off x="817368" y="748540"/>
            <a:ext cx="4716055" cy="5414847"/>
          </a:xfrm>
          <a:custGeom>
            <a:rect b="b" l="l" r="r" t="t"/>
            <a:pathLst>
              <a:path extrusionOk="0" h="6385757" w="5561668">
                <a:moveTo>
                  <a:pt x="515049" y="0"/>
                </a:moveTo>
                <a:lnTo>
                  <a:pt x="3597254" y="214890"/>
                </a:lnTo>
                <a:lnTo>
                  <a:pt x="5058870" y="214890"/>
                </a:lnTo>
                <a:lnTo>
                  <a:pt x="5058870" y="316793"/>
                </a:lnTo>
                <a:lnTo>
                  <a:pt x="5561668" y="351848"/>
                </a:lnTo>
                <a:lnTo>
                  <a:pt x="5140987" y="6385757"/>
                </a:lnTo>
                <a:lnTo>
                  <a:pt x="3386661" y="6263446"/>
                </a:lnTo>
                <a:lnTo>
                  <a:pt x="0" y="6263446"/>
                </a:lnTo>
                <a:lnTo>
                  <a:pt x="0" y="214890"/>
                </a:lnTo>
                <a:lnTo>
                  <a:pt x="500067" y="21489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herd of sheep grazing in a field&#10;&#10;Description automatically generated" id="582" name="Google Shape;582;p4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2" l="22235" r="19880" t="0"/>
          <a:stretch/>
        </p:blipFill>
        <p:spPr>
          <a:xfrm>
            <a:off x="735442" y="892113"/>
            <a:ext cx="4560458" cy="52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1"/>
          <p:cNvSpPr/>
          <p:nvPr/>
        </p:nvSpPr>
        <p:spPr>
          <a:xfrm rot="-57049">
            <a:off x="1061133" y="890627"/>
            <a:ext cx="4289704" cy="5128916"/>
          </a:xfrm>
          <a:custGeom>
            <a:rect b="b" l="l" r="r" t="t"/>
            <a:pathLst>
              <a:path extrusionOk="0" h="6048556" w="5058870">
                <a:moveTo>
                  <a:pt x="150603" y="117182"/>
                </a:moveTo>
                <a:lnTo>
                  <a:pt x="132479" y="4325039"/>
                </a:lnTo>
                <a:lnTo>
                  <a:pt x="131983" y="5903854"/>
                </a:lnTo>
                <a:lnTo>
                  <a:pt x="483214" y="5902868"/>
                </a:lnTo>
                <a:cubicBezTo>
                  <a:pt x="2076643" y="5908787"/>
                  <a:pt x="4816863" y="5938988"/>
                  <a:pt x="4936993" y="5929734"/>
                </a:cubicBezTo>
                <a:cubicBezTo>
                  <a:pt x="4940359" y="5903683"/>
                  <a:pt x="4946642" y="5901881"/>
                  <a:pt x="4946665" y="5879073"/>
                </a:cubicBezTo>
                <a:lnTo>
                  <a:pt x="4942148" y="5858061"/>
                </a:lnTo>
                <a:cubicBezTo>
                  <a:pt x="4944576" y="5832831"/>
                  <a:pt x="4947702" y="5777096"/>
                  <a:pt x="4948266" y="5746170"/>
                </a:cubicBezTo>
                <a:cubicBezTo>
                  <a:pt x="4948831" y="5715243"/>
                  <a:pt x="4952548" y="5680774"/>
                  <a:pt x="4945532" y="5672498"/>
                </a:cubicBezTo>
                <a:lnTo>
                  <a:pt x="4937303" y="5632742"/>
                </a:lnTo>
                <a:lnTo>
                  <a:pt x="4939222" y="3836805"/>
                </a:lnTo>
                <a:cubicBezTo>
                  <a:pt x="4946330" y="3816201"/>
                  <a:pt x="4948846" y="3651504"/>
                  <a:pt x="4941754" y="3658384"/>
                </a:cubicBezTo>
                <a:cubicBezTo>
                  <a:pt x="4940258" y="3572231"/>
                  <a:pt x="4942123" y="3466671"/>
                  <a:pt x="4940629" y="3380518"/>
                </a:cubicBezTo>
                <a:cubicBezTo>
                  <a:pt x="4923430" y="3001238"/>
                  <a:pt x="4939637" y="2608938"/>
                  <a:pt x="4939141" y="2223148"/>
                </a:cubicBezTo>
                <a:lnTo>
                  <a:pt x="4944373" y="2168527"/>
                </a:lnTo>
                <a:lnTo>
                  <a:pt x="4957485" y="2101155"/>
                </a:lnTo>
                <a:lnTo>
                  <a:pt x="4953493" y="2087335"/>
                </a:lnTo>
                <a:cubicBezTo>
                  <a:pt x="4952315" y="2085639"/>
                  <a:pt x="4950991" y="2084257"/>
                  <a:pt x="4949567" y="2083233"/>
                </a:cubicBezTo>
                <a:cubicBezTo>
                  <a:pt x="4950081" y="2068168"/>
                  <a:pt x="4956343" y="2020447"/>
                  <a:pt x="4956568" y="1996948"/>
                </a:cubicBezTo>
                <a:cubicBezTo>
                  <a:pt x="4954685" y="1978712"/>
                  <a:pt x="4952800" y="1960476"/>
                  <a:pt x="4950918" y="1942239"/>
                </a:cubicBezTo>
                <a:lnTo>
                  <a:pt x="4939630" y="1916398"/>
                </a:lnTo>
                <a:lnTo>
                  <a:pt x="4939894" y="1749740"/>
                </a:lnTo>
                <a:lnTo>
                  <a:pt x="4942210" y="1749472"/>
                </a:lnTo>
                <a:cubicBezTo>
                  <a:pt x="4944598" y="1739435"/>
                  <a:pt x="4936370" y="1707983"/>
                  <a:pt x="4953013" y="1710630"/>
                </a:cubicBezTo>
                <a:cubicBezTo>
                  <a:pt x="4951413" y="1683620"/>
                  <a:pt x="4949817" y="1656609"/>
                  <a:pt x="4948218" y="1629599"/>
                </a:cubicBezTo>
                <a:cubicBezTo>
                  <a:pt x="4960214" y="1611720"/>
                  <a:pt x="4954756" y="1577971"/>
                  <a:pt x="4960078" y="1549960"/>
                </a:cubicBezTo>
                <a:lnTo>
                  <a:pt x="4964913" y="1537680"/>
                </a:lnTo>
                <a:lnTo>
                  <a:pt x="4972690" y="1456487"/>
                </a:lnTo>
                <a:lnTo>
                  <a:pt x="4985803" y="1389117"/>
                </a:lnTo>
                <a:lnTo>
                  <a:pt x="4981810" y="1375297"/>
                </a:lnTo>
                <a:cubicBezTo>
                  <a:pt x="4980632" y="1373600"/>
                  <a:pt x="4979308" y="1372219"/>
                  <a:pt x="4977885" y="1371195"/>
                </a:cubicBezTo>
                <a:cubicBezTo>
                  <a:pt x="4978575" y="1362262"/>
                  <a:pt x="4984787" y="1336081"/>
                  <a:pt x="4985953" y="1321699"/>
                </a:cubicBezTo>
                <a:cubicBezTo>
                  <a:pt x="4985597" y="1309436"/>
                  <a:pt x="4985240" y="1297173"/>
                  <a:pt x="4984884" y="1284910"/>
                </a:cubicBezTo>
                <a:lnTo>
                  <a:pt x="4979236" y="1230203"/>
                </a:lnTo>
                <a:cubicBezTo>
                  <a:pt x="4975210" y="1206164"/>
                  <a:pt x="4964841" y="1159397"/>
                  <a:pt x="4960733" y="1140677"/>
                </a:cubicBezTo>
                <a:cubicBezTo>
                  <a:pt x="4953571" y="1137027"/>
                  <a:pt x="4955994" y="1126612"/>
                  <a:pt x="4954582" y="1117885"/>
                </a:cubicBezTo>
                <a:cubicBezTo>
                  <a:pt x="4947913" y="1110279"/>
                  <a:pt x="4947685" y="1068048"/>
                  <a:pt x="4951126" y="1054204"/>
                </a:cubicBezTo>
                <a:cubicBezTo>
                  <a:pt x="4965316" y="1016287"/>
                  <a:pt x="4939943" y="976787"/>
                  <a:pt x="4950498" y="946280"/>
                </a:cubicBezTo>
                <a:cubicBezTo>
                  <a:pt x="4949250" y="921750"/>
                  <a:pt x="4945649" y="913874"/>
                  <a:pt x="4943633" y="907020"/>
                </a:cubicBezTo>
                <a:lnTo>
                  <a:pt x="4941234" y="906169"/>
                </a:lnTo>
                <a:cubicBezTo>
                  <a:pt x="4941248" y="879844"/>
                  <a:pt x="4943679" y="776114"/>
                  <a:pt x="4943722" y="749069"/>
                </a:cubicBezTo>
                <a:lnTo>
                  <a:pt x="4941492" y="743898"/>
                </a:lnTo>
                <a:lnTo>
                  <a:pt x="4941895" y="490199"/>
                </a:lnTo>
                <a:lnTo>
                  <a:pt x="4942394" y="485589"/>
                </a:lnTo>
                <a:cubicBezTo>
                  <a:pt x="4943552" y="471269"/>
                  <a:pt x="4944141" y="459699"/>
                  <a:pt x="4944145" y="454302"/>
                </a:cubicBezTo>
                <a:cubicBezTo>
                  <a:pt x="4943441" y="437389"/>
                  <a:pt x="4942736" y="420474"/>
                  <a:pt x="4942033" y="403560"/>
                </a:cubicBezTo>
                <a:cubicBezTo>
                  <a:pt x="4942307" y="357781"/>
                  <a:pt x="4945733" y="217227"/>
                  <a:pt x="4945792" y="179623"/>
                </a:cubicBezTo>
                <a:lnTo>
                  <a:pt x="4942390" y="177932"/>
                </a:lnTo>
                <a:cubicBezTo>
                  <a:pt x="4942408" y="166334"/>
                  <a:pt x="4942427" y="154737"/>
                  <a:pt x="4942445" y="143139"/>
                </a:cubicBezTo>
                <a:lnTo>
                  <a:pt x="4909651" y="121087"/>
                </a:lnTo>
                <a:lnTo>
                  <a:pt x="3548714" y="114721"/>
                </a:lnTo>
                <a:cubicBezTo>
                  <a:pt x="2825932" y="113848"/>
                  <a:pt x="518952" y="130711"/>
                  <a:pt x="150603" y="117182"/>
                </a:cubicBezTo>
                <a:close/>
                <a:moveTo>
                  <a:pt x="0" y="0"/>
                </a:moveTo>
                <a:lnTo>
                  <a:pt x="5058870" y="0"/>
                </a:lnTo>
                <a:lnTo>
                  <a:pt x="5058870" y="6048556"/>
                </a:lnTo>
                <a:lnTo>
                  <a:pt x="0" y="6048556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4" name="Google Shape;584;p41"/>
          <p:cNvSpPr/>
          <p:nvPr/>
        </p:nvSpPr>
        <p:spPr>
          <a:xfrm>
            <a:off x="728952" y="1207767"/>
            <a:ext cx="378503" cy="4653241"/>
          </a:xfrm>
          <a:custGeom>
            <a:rect b="b" l="l" r="r" t="t"/>
            <a:pathLst>
              <a:path extrusionOk="0" h="5251205" w="427142">
                <a:moveTo>
                  <a:pt x="337908" y="0"/>
                </a:moveTo>
                <a:lnTo>
                  <a:pt x="427142" y="5251205"/>
                </a:lnTo>
                <a:lnTo>
                  <a:pt x="0" y="27278"/>
                </a:lnTo>
                <a:cubicBezTo>
                  <a:pt x="66418" y="24049"/>
                  <a:pt x="163223" y="14221"/>
                  <a:pt x="337908" y="0"/>
                </a:cubicBez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5" name="Google Shape;585;p41"/>
          <p:cNvSpPr txBox="1"/>
          <p:nvPr>
            <p:ph type="title"/>
          </p:nvPr>
        </p:nvSpPr>
        <p:spPr>
          <a:xfrm>
            <a:off x="5676528" y="63880"/>
            <a:ext cx="6994626" cy="16564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Manejo de las pasturas y del pastoreo</a:t>
            </a:r>
            <a:endParaRPr i="0"/>
          </a:p>
        </p:txBody>
      </p:sp>
      <p:sp>
        <p:nvSpPr>
          <p:cNvPr id="586" name="Google Shape;586;p41"/>
          <p:cNvSpPr txBox="1"/>
          <p:nvPr>
            <p:ph idx="1" type="body"/>
          </p:nvPr>
        </p:nvSpPr>
        <p:spPr>
          <a:xfrm>
            <a:off x="5676528" y="2008580"/>
            <a:ext cx="6077069" cy="4390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Subdividir las pasturas para pastoreo rotacional</a:t>
            </a:r>
            <a:endParaRPr sz="1700"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Considerar sembrar plantas altas en taninos, como sericea lespedeza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Sembrar plantas anuales para tener pasturas con menos parásitos</a:t>
            </a:r>
            <a:endParaRPr sz="1700"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Mantener pasturas en estado vegetativo para que aporten una mayor nutrición a los animales</a:t>
            </a:r>
            <a:endParaRPr sz="1700"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Pastoreo de forrajes más altos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Proporcionar áreas de ramoneo para los animales</a:t>
            </a:r>
            <a:endParaRPr sz="1700"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Pastoreo mixto con otras especies de ganado.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Suplementar nutrientes limitantes.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2" name="Google Shape;592;p42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3" name="Google Shape;593;p42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94" name="Google Shape;594;p4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21979" r="29652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2"/>
          <p:cNvSpPr txBox="1"/>
          <p:nvPr>
            <p:ph type="title"/>
          </p:nvPr>
        </p:nvSpPr>
        <p:spPr>
          <a:xfrm>
            <a:off x="268548" y="22567"/>
            <a:ext cx="7931869" cy="1116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Rotación y descanso de potreros</a:t>
            </a:r>
            <a:endParaRPr/>
          </a:p>
        </p:txBody>
      </p:sp>
      <p:sp>
        <p:nvSpPr>
          <p:cNvPr id="596" name="Google Shape;596;p42"/>
          <p:cNvSpPr txBox="1"/>
          <p:nvPr>
            <p:ph idx="1" type="body"/>
          </p:nvPr>
        </p:nvSpPr>
        <p:spPr>
          <a:xfrm>
            <a:off x="479828" y="1161046"/>
            <a:ext cx="6494903" cy="5201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700"/>
              <a:buNone/>
            </a:pPr>
            <a:r>
              <a:rPr b="1" lang="en-US" sz="1700">
                <a:solidFill>
                  <a:srgbClr val="FFFF00"/>
                </a:solidFill>
              </a:rPr>
              <a:t>Es un tema clave para el control de parásitos internos, ya que ovejas y cabras se infectan a través del consumo de larvas L3, durante el pastoreo.</a:t>
            </a:r>
            <a:endParaRPr/>
          </a:p>
          <a:p>
            <a:pPr indent="-1397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b="1" sz="14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Rotaciones rápidas son ideales, dejar a los animales no más de 3-4 días para prevenir reinfección (más días también funciona, por que el desarrollo de las larvas puede tomar más tiempo).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Períodos largos de descanso es ideal, ~60 días en climas cálidos, ~90 días en climas más fríos.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Cosechar los potreros para heno y la resiembra de los potreros, ayuda a la eliminación de larvas.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Evitar que animales pastoreen por debajo de 4 pulgadas o 10 cms y evitar así que consuman larvas L3 presentes cerca del suelo y áreas más h</a:t>
            </a:r>
            <a:r>
              <a:rPr lang="en-US" sz="15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500"/>
              <a:t>medas.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No pastorear áreas donde el pasto sea muy corto.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3"/>
          <p:cNvSpPr/>
          <p:nvPr/>
        </p:nvSpPr>
        <p:spPr>
          <a:xfrm>
            <a:off x="-2243" y="-184149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2" name="Google Shape;602;p43"/>
          <p:cNvSpPr/>
          <p:nvPr/>
        </p:nvSpPr>
        <p:spPr>
          <a:xfrm rot="10643492">
            <a:off x="1018204" y="864904"/>
            <a:ext cx="3454658" cy="262483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3" name="Google Shape;603;p43"/>
          <p:cNvSpPr/>
          <p:nvPr/>
        </p:nvSpPr>
        <p:spPr>
          <a:xfrm rot="-10680000">
            <a:off x="7892492" y="950762"/>
            <a:ext cx="3454658" cy="262483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4" name="Google Shape;604;p43"/>
          <p:cNvSpPr txBox="1"/>
          <p:nvPr>
            <p:ph type="title"/>
          </p:nvPr>
        </p:nvSpPr>
        <p:spPr>
          <a:xfrm>
            <a:off x="253043" y="4015518"/>
            <a:ext cx="4410500" cy="1454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ibre Franklin Black"/>
              <a:buNone/>
            </a:pPr>
            <a:r>
              <a:rPr i="0" lang="en-US" sz="3700">
                <a:solidFill>
                  <a:schemeClr val="dk2"/>
                </a:solidFill>
              </a:rPr>
              <a:t>Sericea lespedeza </a:t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605" name="Google Shape;605;p43"/>
          <p:cNvSpPr txBox="1"/>
          <p:nvPr>
            <p:ph idx="1" type="body"/>
          </p:nvPr>
        </p:nvSpPr>
        <p:spPr>
          <a:xfrm>
            <a:off x="4646661" y="3429000"/>
            <a:ext cx="7396182" cy="37117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Leguminosa perenne, de climas cálidos, no produce timpanismo y no requiere de suelos óptimos.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Ovejas/Cabras consumiendo SL en al menos 25% de la dieta, ha resultado en reducción de contajes de huevos en las heces, menor parasitismo y signos clínicos de gusano barbero.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Estos efectos se han conseguido con distintas presentaciones, el forraje fresco, heno, silaje, follaje molido y pellets.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Efectivo también contra coccidiosis.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Consumo continuo puede reducir la tasa de crecimiento de los animales por reducción de minerales trazas. </a:t>
            </a:r>
            <a:endParaRPr sz="1800"/>
          </a:p>
          <a:p>
            <a:pPr indent="-17145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000"/>
          </a:p>
        </p:txBody>
      </p:sp>
      <p:pic>
        <p:nvPicPr>
          <p:cNvPr id="606" name="Google Shape;606;p43"/>
          <p:cNvPicPr preferRelativeResize="0"/>
          <p:nvPr/>
        </p:nvPicPr>
        <p:blipFill rotWithShape="1">
          <a:blip r:embed="rId3">
            <a:alphaModFix/>
          </a:blip>
          <a:srcRect b="2" l="0" r="1501" t="0"/>
          <a:stretch/>
        </p:blipFill>
        <p:spPr>
          <a:xfrm rot="-156508">
            <a:off x="1130369" y="951989"/>
            <a:ext cx="3227310" cy="2457329"/>
          </a:xfrm>
          <a:custGeom>
            <a:rect b="b" l="l" r="r" t="t"/>
            <a:pathLst>
              <a:path extrusionOk="0" h="2457329" w="3227310">
                <a:moveTo>
                  <a:pt x="476568" y="260"/>
                </a:moveTo>
                <a:lnTo>
                  <a:pt x="519597" y="5035"/>
                </a:lnTo>
                <a:cubicBezTo>
                  <a:pt x="551625" y="5221"/>
                  <a:pt x="583653" y="5407"/>
                  <a:pt x="615681" y="5592"/>
                </a:cubicBezTo>
                <a:cubicBezTo>
                  <a:pt x="707989" y="4962"/>
                  <a:pt x="708581" y="5237"/>
                  <a:pt x="800890" y="4606"/>
                </a:cubicBezTo>
                <a:lnTo>
                  <a:pt x="856696" y="4509"/>
                </a:lnTo>
                <a:cubicBezTo>
                  <a:pt x="1646901" y="3638"/>
                  <a:pt x="2437106" y="2768"/>
                  <a:pt x="3227310" y="1896"/>
                </a:cubicBezTo>
                <a:lnTo>
                  <a:pt x="3227310" y="2407304"/>
                </a:lnTo>
                <a:cubicBezTo>
                  <a:pt x="3227270" y="2421609"/>
                  <a:pt x="3215825" y="2433199"/>
                  <a:pt x="3201694" y="2433235"/>
                </a:cubicBezTo>
                <a:cubicBezTo>
                  <a:pt x="3153943" y="2438134"/>
                  <a:pt x="3087408" y="2436125"/>
                  <a:pt x="3037209" y="2436702"/>
                </a:cubicBezTo>
                <a:cubicBezTo>
                  <a:pt x="2991639" y="2436701"/>
                  <a:pt x="3007125" y="2439941"/>
                  <a:pt x="2961556" y="2439940"/>
                </a:cubicBezTo>
                <a:lnTo>
                  <a:pt x="2906908" y="2443413"/>
                </a:lnTo>
                <a:cubicBezTo>
                  <a:pt x="2879619" y="2445154"/>
                  <a:pt x="2855384" y="2455748"/>
                  <a:pt x="2835191" y="2457225"/>
                </a:cubicBezTo>
                <a:cubicBezTo>
                  <a:pt x="2800671" y="2458284"/>
                  <a:pt x="2727317" y="2450976"/>
                  <a:pt x="2699788" y="2449772"/>
                </a:cubicBezTo>
                <a:cubicBezTo>
                  <a:pt x="2667218" y="2449850"/>
                  <a:pt x="2665221" y="2443091"/>
                  <a:pt x="2632651" y="2443168"/>
                </a:cubicBezTo>
                <a:cubicBezTo>
                  <a:pt x="2576467" y="2443256"/>
                  <a:pt x="2821171" y="2437919"/>
                  <a:pt x="2370614" y="2438686"/>
                </a:cubicBezTo>
                <a:cubicBezTo>
                  <a:pt x="1580410" y="2439558"/>
                  <a:pt x="790204" y="2440428"/>
                  <a:pt x="0" y="2441299"/>
                </a:cubicBezTo>
                <a:lnTo>
                  <a:pt x="0" y="35892"/>
                </a:lnTo>
                <a:cubicBezTo>
                  <a:pt x="41" y="21586"/>
                  <a:pt x="11485" y="9997"/>
                  <a:pt x="25617" y="9961"/>
                </a:cubicBezTo>
                <a:cubicBezTo>
                  <a:pt x="28106" y="9948"/>
                  <a:pt x="30595" y="9935"/>
                  <a:pt x="33084" y="9922"/>
                </a:cubicBezTo>
                <a:lnTo>
                  <a:pt x="70460" y="6496"/>
                </a:lnTo>
                <a:lnTo>
                  <a:pt x="201125" y="9915"/>
                </a:lnTo>
                <a:cubicBezTo>
                  <a:pt x="242344" y="9908"/>
                  <a:pt x="280165" y="9901"/>
                  <a:pt x="321384" y="9895"/>
                </a:cubicBezTo>
                <a:cubicBezTo>
                  <a:pt x="363325" y="15695"/>
                  <a:pt x="418054" y="-2347"/>
                  <a:pt x="476568" y="26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07" name="Google Shape;607;p43"/>
          <p:cNvPicPr preferRelativeResize="0"/>
          <p:nvPr/>
        </p:nvPicPr>
        <p:blipFill rotWithShape="1">
          <a:blip r:embed="rId4">
            <a:alphaModFix/>
          </a:blip>
          <a:srcRect b="4" l="4421" r="20490" t="0"/>
          <a:stretch/>
        </p:blipFill>
        <p:spPr>
          <a:xfrm rot="120000">
            <a:off x="8021762" y="1047680"/>
            <a:ext cx="3233253" cy="2422022"/>
          </a:xfrm>
          <a:custGeom>
            <a:rect b="b" l="l" r="r" t="t"/>
            <a:pathLst>
              <a:path extrusionOk="0" h="2422022" w="3233253">
                <a:moveTo>
                  <a:pt x="442374" y="59"/>
                </a:moveTo>
                <a:lnTo>
                  <a:pt x="497865" y="9286"/>
                </a:lnTo>
                <a:lnTo>
                  <a:pt x="520554" y="14002"/>
                </a:lnTo>
                <a:lnTo>
                  <a:pt x="595755" y="9055"/>
                </a:lnTo>
                <a:cubicBezTo>
                  <a:pt x="652041" y="8969"/>
                  <a:pt x="406887" y="14240"/>
                  <a:pt x="858274" y="13482"/>
                </a:cubicBezTo>
                <a:cubicBezTo>
                  <a:pt x="1649933" y="12622"/>
                  <a:pt x="2441593" y="11762"/>
                  <a:pt x="3233253" y="10902"/>
                </a:cubicBezTo>
                <a:lnTo>
                  <a:pt x="3233253" y="2386827"/>
                </a:lnTo>
                <a:cubicBezTo>
                  <a:pt x="3233212" y="2400958"/>
                  <a:pt x="3221747" y="2412405"/>
                  <a:pt x="3207589" y="2412440"/>
                </a:cubicBezTo>
                <a:cubicBezTo>
                  <a:pt x="3205095" y="2412453"/>
                  <a:pt x="3202602" y="2412466"/>
                  <a:pt x="3200108" y="2412478"/>
                </a:cubicBezTo>
                <a:lnTo>
                  <a:pt x="3200099" y="2415863"/>
                </a:lnTo>
                <a:lnTo>
                  <a:pt x="2905840" y="2415863"/>
                </a:lnTo>
                <a:lnTo>
                  <a:pt x="2860227" y="2412508"/>
                </a:lnTo>
                <a:cubicBezTo>
                  <a:pt x="2841143" y="2412274"/>
                  <a:pt x="2827932" y="2414970"/>
                  <a:pt x="2808849" y="2414736"/>
                </a:cubicBezTo>
                <a:cubicBezTo>
                  <a:pt x="2803844" y="2414301"/>
                  <a:pt x="2796651" y="2408302"/>
                  <a:pt x="2790880" y="2407811"/>
                </a:cubicBezTo>
                <a:lnTo>
                  <a:pt x="2735388" y="2422022"/>
                </a:lnTo>
                <a:lnTo>
                  <a:pt x="2712699" y="2417305"/>
                </a:lnTo>
                <a:lnTo>
                  <a:pt x="2708324" y="2410002"/>
                </a:lnTo>
                <a:cubicBezTo>
                  <a:pt x="2615846" y="2410625"/>
                  <a:pt x="2523367" y="2417106"/>
                  <a:pt x="2430889" y="2417729"/>
                </a:cubicBezTo>
                <a:lnTo>
                  <a:pt x="2374979" y="2417825"/>
                </a:lnTo>
                <a:cubicBezTo>
                  <a:pt x="1583320" y="2418686"/>
                  <a:pt x="791659" y="2419545"/>
                  <a:pt x="0" y="2420406"/>
                </a:cubicBezTo>
                <a:lnTo>
                  <a:pt x="0" y="44481"/>
                </a:lnTo>
                <a:cubicBezTo>
                  <a:pt x="41" y="30350"/>
                  <a:pt x="11507" y="18903"/>
                  <a:pt x="25664" y="18867"/>
                </a:cubicBezTo>
                <a:cubicBezTo>
                  <a:pt x="73502" y="14028"/>
                  <a:pt x="140160" y="16012"/>
                  <a:pt x="190452" y="15442"/>
                </a:cubicBezTo>
                <a:cubicBezTo>
                  <a:pt x="236105" y="15443"/>
                  <a:pt x="220590" y="12244"/>
                  <a:pt x="266244" y="12245"/>
                </a:cubicBezTo>
                <a:lnTo>
                  <a:pt x="320993" y="8814"/>
                </a:lnTo>
                <a:cubicBezTo>
                  <a:pt x="345344" y="6346"/>
                  <a:pt x="358726" y="4974"/>
                  <a:pt x="376940" y="3825"/>
                </a:cubicBezTo>
                <a:lnTo>
                  <a:pt x="430275" y="1923"/>
                </a:lnTo>
                <a:cubicBezTo>
                  <a:pt x="435280" y="2358"/>
                  <a:pt x="436602" y="-432"/>
                  <a:pt x="442374" y="5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08" name="Google Shape;608;p43"/>
          <p:cNvSpPr/>
          <p:nvPr/>
        </p:nvSpPr>
        <p:spPr>
          <a:xfrm rot="60000">
            <a:off x="4686752" y="524834"/>
            <a:ext cx="3472320" cy="268992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09" name="Google Shape;609;p43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14310" l="0" r="-1" t="28596"/>
          <a:stretch/>
        </p:blipFill>
        <p:spPr>
          <a:xfrm>
            <a:off x="4787569" y="612153"/>
            <a:ext cx="3280534" cy="2497307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3"/>
          <p:cNvSpPr txBox="1"/>
          <p:nvPr/>
        </p:nvSpPr>
        <p:spPr>
          <a:xfrm>
            <a:off x="408278" y="5106672"/>
            <a:ext cx="41225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(SL; </a:t>
            </a:r>
            <a:r>
              <a:rPr b="0" i="1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Lespedeza cuneata</a:t>
            </a: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3"/>
          <p:cNvSpPr txBox="1"/>
          <p:nvPr/>
        </p:nvSpPr>
        <p:spPr>
          <a:xfrm>
            <a:off x="4292038" y="535048"/>
            <a:ext cx="4261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Considerada invasiva en algunos estados</a:t>
            </a:r>
            <a:endParaRPr b="1" i="0" sz="2400" u="none" cap="none" strike="noStrike">
              <a:solidFill>
                <a:schemeClr val="lt1"/>
              </a:solidFill>
              <a:highlight>
                <a:srgbClr val="FFFF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4"/>
          <p:cNvSpPr txBox="1"/>
          <p:nvPr>
            <p:ph type="title"/>
          </p:nvPr>
        </p:nvSpPr>
        <p:spPr>
          <a:xfrm>
            <a:off x="478155" y="-519558"/>
            <a:ext cx="10993886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 Black"/>
              <a:buNone/>
            </a:pPr>
            <a:r>
              <a:rPr i="0" lang="en-US">
                <a:solidFill>
                  <a:schemeClr val="dk1"/>
                </a:solidFill>
              </a:rPr>
              <a:t>Desparasitantes para Ovinos y Caprinos</a:t>
            </a:r>
            <a:endParaRPr i="0">
              <a:solidFill>
                <a:schemeClr val="dk1"/>
              </a:solidFill>
            </a:endParaRPr>
          </a:p>
        </p:txBody>
      </p:sp>
      <p:graphicFrame>
        <p:nvGraphicFramePr>
          <p:cNvPr id="617" name="Google Shape;617;p44"/>
          <p:cNvGraphicFramePr/>
          <p:nvPr/>
        </p:nvGraphicFramePr>
        <p:xfrm>
          <a:off x="518870" y="1266958"/>
          <a:ext cx="3000000" cy="3000000"/>
        </p:xfrm>
        <a:graphic>
          <a:graphicData uri="http://schemas.openxmlformats.org/drawingml/2006/table">
            <a:tbl>
              <a:tblPr bandCol="1" firstRow="1">
                <a:noFill/>
                <a:tableStyleId>{FA4DF232-43E3-4CA5-89AB-EB01DAED7306}</a:tableStyleId>
              </a:tblPr>
              <a:tblGrid>
                <a:gridCol w="2109975"/>
                <a:gridCol w="2034550"/>
                <a:gridCol w="1832600"/>
                <a:gridCol w="2295525"/>
                <a:gridCol w="2901325"/>
              </a:tblGrid>
              <a:tr h="8675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GRUPO 1</a:t>
                      </a:r>
                      <a:b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Benzimidazoles</a:t>
                      </a:r>
                      <a:b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(BZ)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GRUPO 2</a:t>
                      </a:r>
                      <a:b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Lactonas macrocíclicas (LM)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GRUPO 3</a:t>
                      </a:r>
                      <a:b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</a:rPr>
                        <a:t>Agonistas Colinérgicos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</a:tr>
              <a:tr h="4957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</a:rPr>
                        <a:t>Avermectinas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</a:rPr>
                        <a:t>Milbemicinas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nsolas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</a:rPr>
                        <a:t>Imidazotiazoles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nsolas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</a:rPr>
                        <a:t>Tetrahidropirimidinas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908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Fenbendazol</a:t>
                      </a:r>
                      <a:r>
                        <a:rPr baseline="30000" lang="en-US" sz="2400" u="none" cap="none" strike="noStrike">
                          <a:solidFill>
                            <a:srgbClr val="FFFF00"/>
                          </a:solidFill>
                        </a:rPr>
                        <a:t>1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SafeGuard®</a:t>
                      </a:r>
                      <a:endParaRPr b="0"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Ivermectina</a:t>
                      </a:r>
                      <a:r>
                        <a:rPr baseline="30000" lang="en-US" sz="2400" u="none" cap="none" strike="noStrike">
                          <a:solidFill>
                            <a:schemeClr val="accent1"/>
                          </a:solidFill>
                        </a:rPr>
                        <a:t>2</a:t>
                      </a:r>
                      <a:endParaRPr sz="1400" u="none" cap="none" strike="noStrike">
                        <a:solidFill>
                          <a:schemeClr val="accen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Ivomec®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Moxidectina</a:t>
                      </a:r>
                      <a:r>
                        <a:rPr baseline="30000" lang="en-US" sz="2400" u="none" cap="none" strike="noStrike">
                          <a:solidFill>
                            <a:schemeClr val="accent1"/>
                          </a:solidFill>
                        </a:rPr>
                        <a:t>2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Cydectin®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Quest®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Levamisol</a:t>
                      </a:r>
                      <a:r>
                        <a:rPr baseline="30000" lang="en-US" sz="2400" u="none" cap="none" strike="noStrike">
                          <a:solidFill>
                            <a:schemeClr val="accent1"/>
                          </a:solidFill>
                        </a:rPr>
                        <a:t>2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Prohibit®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Leva-Med®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sngStrike">
                          <a:solidFill>
                            <a:schemeClr val="lt1"/>
                          </a:solidFill>
                        </a:rPr>
                        <a:t>Tramisol®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sngStrike">
                          <a:solidFill>
                            <a:schemeClr val="lt1"/>
                          </a:solidFill>
                        </a:rPr>
                        <a:t>Levasol®</a:t>
                      </a:r>
                      <a:endParaRPr sz="1800" u="none" cap="none" strike="sng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Morantel</a:t>
                      </a:r>
                      <a:r>
                        <a:rPr baseline="30000" lang="en-US" sz="2400" u="none" cap="none" strike="noStrike">
                          <a:solidFill>
                            <a:srgbClr val="FFFF00"/>
                          </a:solidFill>
                        </a:rPr>
                        <a:t>1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Rumatel®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Positive Pellets para caprinos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9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Albendazol</a:t>
                      </a:r>
                      <a:r>
                        <a:rPr baseline="30000" lang="en-US" sz="2400" u="none" cap="none" strike="noStrike">
                          <a:solidFill>
                            <a:srgbClr val="FFFF00"/>
                          </a:solidFill>
                        </a:rPr>
                        <a:t>1</a:t>
                      </a:r>
                      <a:r>
                        <a:rPr baseline="30000" lang="en-US" sz="2400" u="none" cap="none" strike="noStrike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baseline="30000" lang="en-US" sz="2400" u="none" cap="none" strike="noStrike">
                          <a:solidFill>
                            <a:schemeClr val="accent1"/>
                          </a:solidFill>
                        </a:rPr>
                        <a:t>2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Valbazen®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Doramectina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Dectomax®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  <a:tc vMerge="1"/>
              </a:tr>
              <a:tr h="545900">
                <a:tc vMerge="1"/>
                <a:tc vMerge="1"/>
                <a:tc vMerge="1"/>
                <a:tc v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Pyrantel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Strongid®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7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nsolas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Oxfendazol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Synanthic®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Eprinomectina</a:t>
                      </a:r>
                      <a:b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Eprinex®</a:t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  <a:tc vMerge="1"/>
              </a:tr>
            </a:tbl>
          </a:graphicData>
        </a:graphic>
      </p:graphicFrame>
      <p:sp>
        <p:nvSpPr>
          <p:cNvPr id="618" name="Google Shape;618;p44"/>
          <p:cNvSpPr txBox="1"/>
          <p:nvPr/>
        </p:nvSpPr>
        <p:spPr>
          <a:xfrm>
            <a:off x="6439711" y="5708717"/>
            <a:ext cx="57522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baseline="3000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b="0" i="0" lang="en-US" sz="1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Aprobados por FDA para caprinos</a:t>
            </a:r>
            <a:endParaRPr b="0" i="0" sz="18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baseline="30000" i="0" lang="en-US" sz="1800" u="none" cap="none" strike="noStrike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Aprobados por FDA para ovinos</a:t>
            </a:r>
            <a:endParaRPr b="0" i="0" sz="1800" u="none" cap="none" strike="noStrike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19" name="Google Shape;619;p44"/>
          <p:cNvCxnSpPr/>
          <p:nvPr/>
        </p:nvCxnSpPr>
        <p:spPr>
          <a:xfrm>
            <a:off x="2684477" y="1696213"/>
            <a:ext cx="0" cy="1340602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0" name="Google Shape;620;p44"/>
          <p:cNvCxnSpPr/>
          <p:nvPr/>
        </p:nvCxnSpPr>
        <p:spPr>
          <a:xfrm>
            <a:off x="6559792" y="1696213"/>
            <a:ext cx="0" cy="1340602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6" name="Google Shape;626;p45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7" name="Google Shape;627;p45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28" name="Google Shape;628;p4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640" l="0" r="2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5"/>
          <p:cNvSpPr txBox="1"/>
          <p:nvPr>
            <p:ph type="title"/>
          </p:nvPr>
        </p:nvSpPr>
        <p:spPr>
          <a:xfrm>
            <a:off x="403440" y="72688"/>
            <a:ext cx="8884930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lang="en-US" sz="4400"/>
              <a:t>Uso Seguro de Desparasitantes</a:t>
            </a:r>
            <a:endParaRPr sz="4400"/>
          </a:p>
        </p:txBody>
      </p:sp>
      <p:sp>
        <p:nvSpPr>
          <p:cNvPr id="630" name="Google Shape;630;p45"/>
          <p:cNvSpPr txBox="1"/>
          <p:nvPr>
            <p:ph idx="1" type="body"/>
          </p:nvPr>
        </p:nvSpPr>
        <p:spPr>
          <a:xfrm>
            <a:off x="403440" y="1596316"/>
            <a:ext cx="7070048" cy="4674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Los desparasitantes tienen un amplio margen de seguridad cuando son usados de acuerdo con las indicaciones del producto y las recomendaciones del Consorcio (ACSRPC).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No administrar albendazol (Valbazen®) durante los primeros 45 días de preñez o retiro de los padrotes.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Levamisol (Prohibit®, Leva-Med®) tiene el menor margen de seguridad (4x). Asegurarse de usar la dilución correcta.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Se ha sabido de casos de abortos por administrar levamisol en cabras en preñez avanzada.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Camélidos:  no administrar albendazol a hembras preñadas o con crías menores de 6 meses. No redosificar albendazol en días consecutivos.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Desechar desparasitantes no usados de manera apropiada.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6"/>
          <p:cNvSpPr/>
          <p:nvPr/>
        </p:nvSpPr>
        <p:spPr>
          <a:xfrm>
            <a:off x="-398033" y="-10728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36" name="Google Shape;636;p46"/>
          <p:cNvSpPr/>
          <p:nvPr/>
        </p:nvSpPr>
        <p:spPr>
          <a:xfrm rot="10800000">
            <a:off x="-1" y="136"/>
            <a:ext cx="4245430" cy="6857864"/>
          </a:xfrm>
          <a:custGeom>
            <a:rect b="b" l="l" r="r" t="t"/>
            <a:pathLst>
              <a:path extrusionOk="0" h="6857864" w="3134385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37" name="Google Shape;637;p46"/>
          <p:cNvSpPr/>
          <p:nvPr/>
        </p:nvSpPr>
        <p:spPr>
          <a:xfrm rot="-205702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38" name="Google Shape;638;p4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4" l="17183" r="-3" t="0"/>
          <a:stretch/>
        </p:blipFill>
        <p:spPr>
          <a:xfrm>
            <a:off x="839620" y="1145179"/>
            <a:ext cx="3841903" cy="45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6"/>
          <p:cNvSpPr txBox="1"/>
          <p:nvPr>
            <p:ph type="title"/>
          </p:nvPr>
        </p:nvSpPr>
        <p:spPr>
          <a:xfrm>
            <a:off x="4752144" y="98122"/>
            <a:ext cx="7439854" cy="170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 sz="3600"/>
              <a:t>Uso de medicamentos extra- etiqueta (ELDU)</a:t>
            </a:r>
            <a:endParaRPr sz="3600"/>
          </a:p>
        </p:txBody>
      </p:sp>
      <p:sp>
        <p:nvSpPr>
          <p:cNvPr id="640" name="Google Shape;640;p46"/>
          <p:cNvSpPr txBox="1"/>
          <p:nvPr>
            <p:ph idx="2" type="body"/>
          </p:nvPr>
        </p:nvSpPr>
        <p:spPr>
          <a:xfrm>
            <a:off x="5342376" y="2070910"/>
            <a:ext cx="6272450" cy="3940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Es el uso de un medicamento en una forma no especificada en las indicaciones del mismo: especies, indicaciones, dosis, frecuencia, y ruta de administración.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 u="sng"/>
              <a:t>Solo un veterinario</a:t>
            </a:r>
            <a:r>
              <a:rPr lang="en-US" sz="1800"/>
              <a:t> tiene la autoridad legal de usar o prescribir el uso de un medicamento extra-etiqueta.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Se </a:t>
            </a:r>
            <a:r>
              <a:rPr lang="en-US" sz="1800" u="sng"/>
              <a:t>requiere</a:t>
            </a:r>
            <a:r>
              <a:rPr lang="en-US" sz="1800"/>
              <a:t> de una relación veterinario-cliente-paciente para usar medicamentos extra-etiqueta.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Usualmente es necesario el uso de desparasitantes extra-etiqueta para el efectivo control de parásitos internos en caprinos y camélidos.</a:t>
            </a:r>
            <a:endParaRPr/>
          </a:p>
          <a:p>
            <a:pPr indent="-13462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6" name="Google Shape;646;p47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7" name="Google Shape;647;p47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48" name="Google Shape;648;p4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25143" r="12178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7"/>
          <p:cNvSpPr txBox="1"/>
          <p:nvPr>
            <p:ph type="title"/>
          </p:nvPr>
        </p:nvSpPr>
        <p:spPr>
          <a:xfrm>
            <a:off x="187268" y="38299"/>
            <a:ext cx="10926752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Relación veterinario-cliente-paciente (VCPR) </a:t>
            </a:r>
            <a:endParaRPr/>
          </a:p>
        </p:txBody>
      </p:sp>
      <p:sp>
        <p:nvSpPr>
          <p:cNvPr id="650" name="Google Shape;650;p47"/>
          <p:cNvSpPr txBox="1"/>
          <p:nvPr>
            <p:ph idx="1" type="body"/>
          </p:nvPr>
        </p:nvSpPr>
        <p:spPr>
          <a:xfrm>
            <a:off x="250330" y="1782352"/>
            <a:ext cx="7046209" cy="44197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Requerido por ley para que un veterinario pueda diagnosticar o tratar animales y prescribir o administrar medicación.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El veterinario necesita conocer sus animales y finca a fin de poder recomendar alg</a:t>
            </a:r>
            <a:r>
              <a:rPr lang="en-US" sz="18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800"/>
              <a:t>n tratamiento.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El veterinario es responsable del tratamiento que recomienda.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El veterinario debe estar disponible para hacer seguimiento de los casos.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Requiere de visitas regulares a la finca, usualmente cada 6 a 12 meses. 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Debe haber un acuerdo escrito de la relación VCP.</a:t>
            </a:r>
            <a:endParaRPr/>
          </a:p>
        </p:txBody>
      </p:sp>
      <p:sp>
        <p:nvSpPr>
          <p:cNvPr id="651" name="Google Shape;651;p47"/>
          <p:cNvSpPr/>
          <p:nvPr/>
        </p:nvSpPr>
        <p:spPr>
          <a:xfrm>
            <a:off x="11008325" y="5019290"/>
            <a:ext cx="1029595" cy="949009"/>
          </a:xfrm>
          <a:prstGeom prst="ellipse">
            <a:avLst/>
          </a:prstGeom>
          <a:solidFill>
            <a:srgbClr val="FFFF00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Es algo bueno!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7" name="Google Shape;657;p48"/>
          <p:cNvSpPr/>
          <p:nvPr/>
        </p:nvSpPr>
        <p:spPr>
          <a:xfrm flipH="1">
            <a:off x="2086299" y="0"/>
            <a:ext cx="10105701" cy="1635919"/>
          </a:xfrm>
          <a:custGeom>
            <a:rect b="b" l="l" r="r" t="t"/>
            <a:pathLst>
              <a:path extrusionOk="0" h="1635919" w="10105701">
                <a:moveTo>
                  <a:pt x="10105701" y="0"/>
                </a:moveTo>
                <a:lnTo>
                  <a:pt x="0" y="0"/>
                </a:lnTo>
                <a:lnTo>
                  <a:pt x="0" y="1490941"/>
                </a:lnTo>
                <a:lnTo>
                  <a:pt x="4607" y="1491637"/>
                </a:lnTo>
                <a:cubicBezTo>
                  <a:pt x="16659" y="1491630"/>
                  <a:pt x="29913" y="1489951"/>
                  <a:pt x="37930" y="1496454"/>
                </a:cubicBezTo>
                <a:lnTo>
                  <a:pt x="78230" y="1509231"/>
                </a:lnTo>
                <a:cubicBezTo>
                  <a:pt x="117818" y="1514287"/>
                  <a:pt x="225269" y="1521731"/>
                  <a:pt x="275459" y="1526793"/>
                </a:cubicBezTo>
                <a:cubicBezTo>
                  <a:pt x="313764" y="1530963"/>
                  <a:pt x="346987" y="1541888"/>
                  <a:pt x="379368" y="1539602"/>
                </a:cubicBezTo>
                <a:cubicBezTo>
                  <a:pt x="392576" y="1546875"/>
                  <a:pt x="405007" y="1550499"/>
                  <a:pt x="416973" y="1542697"/>
                </a:cubicBezTo>
                <a:cubicBezTo>
                  <a:pt x="452855" y="1551710"/>
                  <a:pt x="459175" y="1563531"/>
                  <a:pt x="524619" y="1569736"/>
                </a:cubicBezTo>
                <a:cubicBezTo>
                  <a:pt x="538423" y="1570060"/>
                  <a:pt x="580256" y="1565055"/>
                  <a:pt x="601753" y="1569757"/>
                </a:cubicBezTo>
                <a:cubicBezTo>
                  <a:pt x="650829" y="1575179"/>
                  <a:pt x="768752" y="1569541"/>
                  <a:pt x="819077" y="1602271"/>
                </a:cubicBezTo>
                <a:cubicBezTo>
                  <a:pt x="864345" y="1610461"/>
                  <a:pt x="920787" y="1605600"/>
                  <a:pt x="977607" y="1614490"/>
                </a:cubicBezTo>
                <a:cubicBezTo>
                  <a:pt x="1041126" y="1616084"/>
                  <a:pt x="1180788" y="1609848"/>
                  <a:pt x="1204410" y="1604796"/>
                </a:cubicBezTo>
                <a:cubicBezTo>
                  <a:pt x="1219023" y="1603955"/>
                  <a:pt x="1269664" y="1614581"/>
                  <a:pt x="1289468" y="1624111"/>
                </a:cubicBezTo>
                <a:cubicBezTo>
                  <a:pt x="1316509" y="1628345"/>
                  <a:pt x="1351337" y="1628742"/>
                  <a:pt x="1366651" y="1630201"/>
                </a:cubicBezTo>
                <a:lnTo>
                  <a:pt x="1381356" y="1632866"/>
                </a:lnTo>
                <a:cubicBezTo>
                  <a:pt x="1394485" y="1632761"/>
                  <a:pt x="1400590" y="1641651"/>
                  <a:pt x="1445426" y="1629568"/>
                </a:cubicBezTo>
                <a:cubicBezTo>
                  <a:pt x="1507585" y="1601017"/>
                  <a:pt x="1599341" y="1598872"/>
                  <a:pt x="1650367" y="1560368"/>
                </a:cubicBezTo>
                <a:cubicBezTo>
                  <a:pt x="1704319" y="1547517"/>
                  <a:pt x="1732125" y="1521192"/>
                  <a:pt x="1772393" y="1507860"/>
                </a:cubicBezTo>
                <a:cubicBezTo>
                  <a:pt x="1832559" y="1489282"/>
                  <a:pt x="1853090" y="1481466"/>
                  <a:pt x="1891965" y="1480365"/>
                </a:cubicBezTo>
                <a:cubicBezTo>
                  <a:pt x="1910729" y="1491935"/>
                  <a:pt x="2027835" y="1439510"/>
                  <a:pt x="2057728" y="1429583"/>
                </a:cubicBezTo>
                <a:lnTo>
                  <a:pt x="2073665" y="1421070"/>
                </a:lnTo>
                <a:cubicBezTo>
                  <a:pt x="2094251" y="1412612"/>
                  <a:pt x="2150176" y="1386769"/>
                  <a:pt x="2181244" y="1378831"/>
                </a:cubicBezTo>
                <a:cubicBezTo>
                  <a:pt x="2222350" y="1374587"/>
                  <a:pt x="2238821" y="1381578"/>
                  <a:pt x="2304560" y="1366100"/>
                </a:cubicBezTo>
                <a:cubicBezTo>
                  <a:pt x="2326476" y="1363885"/>
                  <a:pt x="2359838" y="1371177"/>
                  <a:pt x="2391564" y="1371094"/>
                </a:cubicBezTo>
                <a:cubicBezTo>
                  <a:pt x="2432149" y="1366985"/>
                  <a:pt x="2455612" y="1382736"/>
                  <a:pt x="2494921" y="1365603"/>
                </a:cubicBezTo>
                <a:lnTo>
                  <a:pt x="2734096" y="1356515"/>
                </a:lnTo>
                <a:lnTo>
                  <a:pt x="2739531" y="1357291"/>
                </a:lnTo>
                <a:lnTo>
                  <a:pt x="2865222" y="1359114"/>
                </a:lnTo>
                <a:cubicBezTo>
                  <a:pt x="2878449" y="1362779"/>
                  <a:pt x="2891353" y="1362288"/>
                  <a:pt x="2896689" y="1363122"/>
                </a:cubicBezTo>
                <a:lnTo>
                  <a:pt x="2897238" y="1364119"/>
                </a:lnTo>
                <a:lnTo>
                  <a:pt x="2965170" y="1346675"/>
                </a:lnTo>
                <a:lnTo>
                  <a:pt x="3018649" y="1330715"/>
                </a:lnTo>
                <a:cubicBezTo>
                  <a:pt x="3023892" y="1327905"/>
                  <a:pt x="3028665" y="1324539"/>
                  <a:pt x="3032731" y="1320413"/>
                </a:cubicBezTo>
                <a:cubicBezTo>
                  <a:pt x="3075490" y="1292489"/>
                  <a:pt x="3144642" y="1305589"/>
                  <a:pt x="3304966" y="1277664"/>
                </a:cubicBezTo>
                <a:cubicBezTo>
                  <a:pt x="3337554" y="1258833"/>
                  <a:pt x="3386510" y="1275439"/>
                  <a:pt x="3431592" y="1260880"/>
                </a:cubicBezTo>
                <a:cubicBezTo>
                  <a:pt x="3489905" y="1253650"/>
                  <a:pt x="3539499" y="1253433"/>
                  <a:pt x="3594306" y="1248466"/>
                </a:cubicBezTo>
                <a:cubicBezTo>
                  <a:pt x="3653474" y="1242369"/>
                  <a:pt x="3745472" y="1227649"/>
                  <a:pt x="3786599" y="1224300"/>
                </a:cubicBezTo>
                <a:cubicBezTo>
                  <a:pt x="3808763" y="1223174"/>
                  <a:pt x="3807167" y="1229416"/>
                  <a:pt x="3841066" y="1228373"/>
                </a:cubicBezTo>
                <a:cubicBezTo>
                  <a:pt x="3873205" y="1210604"/>
                  <a:pt x="3921441" y="1233175"/>
                  <a:pt x="3961204" y="1209839"/>
                </a:cubicBezTo>
                <a:cubicBezTo>
                  <a:pt x="3976014" y="1203349"/>
                  <a:pt x="4023022" y="1196077"/>
                  <a:pt x="4032612" y="1202505"/>
                </a:cubicBezTo>
                <a:cubicBezTo>
                  <a:pt x="4042558" y="1202595"/>
                  <a:pt x="4053728" y="1197908"/>
                  <a:pt x="4059004" y="1205617"/>
                </a:cubicBezTo>
                <a:cubicBezTo>
                  <a:pt x="4067387" y="1214558"/>
                  <a:pt x="4100158" y="1193182"/>
                  <a:pt x="4096357" y="1205997"/>
                </a:cubicBezTo>
                <a:lnTo>
                  <a:pt x="4223514" y="1208065"/>
                </a:lnTo>
                <a:lnTo>
                  <a:pt x="4264608" y="1202745"/>
                </a:lnTo>
                <a:lnTo>
                  <a:pt x="4270507" y="1201530"/>
                </a:lnTo>
                <a:cubicBezTo>
                  <a:pt x="4280325" y="1199130"/>
                  <a:pt x="4309940" y="1191442"/>
                  <a:pt x="4323515" y="1188341"/>
                </a:cubicBezTo>
                <a:cubicBezTo>
                  <a:pt x="4345901" y="1171754"/>
                  <a:pt x="4382682" y="1171579"/>
                  <a:pt x="4412266" y="1163198"/>
                </a:cubicBezTo>
                <a:lnTo>
                  <a:pt x="4493624" y="1141641"/>
                </a:lnTo>
                <a:lnTo>
                  <a:pt x="4547947" y="1135059"/>
                </a:lnTo>
                <a:lnTo>
                  <a:pt x="4570899" y="1127614"/>
                </a:lnTo>
                <a:cubicBezTo>
                  <a:pt x="4587359" y="1124815"/>
                  <a:pt x="4649538" y="1123476"/>
                  <a:pt x="4675496" y="1126467"/>
                </a:cubicBezTo>
                <a:cubicBezTo>
                  <a:pt x="4697495" y="1129400"/>
                  <a:pt x="4693106" y="1140398"/>
                  <a:pt x="4726643" y="1145555"/>
                </a:cubicBezTo>
                <a:cubicBezTo>
                  <a:pt x="4761184" y="1133902"/>
                  <a:pt x="4804963" y="1164954"/>
                  <a:pt x="4847920" y="1149205"/>
                </a:cubicBezTo>
                <a:cubicBezTo>
                  <a:pt x="4863560" y="1145511"/>
                  <a:pt x="4911017" y="1146919"/>
                  <a:pt x="4919404" y="1155004"/>
                </a:cubicBezTo>
                <a:cubicBezTo>
                  <a:pt x="4929179" y="1156909"/>
                  <a:pt x="4940940" y="1154325"/>
                  <a:pt x="4944872" y="1162888"/>
                </a:cubicBezTo>
                <a:cubicBezTo>
                  <a:pt x="4951657" y="1173230"/>
                  <a:pt x="4987412" y="1158139"/>
                  <a:pt x="4981573" y="1170076"/>
                </a:cubicBezTo>
                <a:cubicBezTo>
                  <a:pt x="5006936" y="1159755"/>
                  <a:pt x="5024814" y="1181490"/>
                  <a:pt x="5045039" y="1187167"/>
                </a:cubicBezTo>
                <a:lnTo>
                  <a:pt x="5106386" y="1195314"/>
                </a:lnTo>
                <a:lnTo>
                  <a:pt x="5147706" y="1197569"/>
                </a:lnTo>
                <a:lnTo>
                  <a:pt x="5153708" y="1197448"/>
                </a:lnTo>
                <a:cubicBezTo>
                  <a:pt x="5163764" y="1196873"/>
                  <a:pt x="5177220" y="1193824"/>
                  <a:pt x="5188848" y="1194117"/>
                </a:cubicBezTo>
                <a:lnTo>
                  <a:pt x="5261123" y="1196468"/>
                </a:lnTo>
                <a:cubicBezTo>
                  <a:pt x="5312090" y="1190994"/>
                  <a:pt x="5405461" y="1183748"/>
                  <a:pt x="5494654" y="1161268"/>
                </a:cubicBezTo>
                <a:lnTo>
                  <a:pt x="5546753" y="1165525"/>
                </a:lnTo>
                <a:lnTo>
                  <a:pt x="5560642" y="1164466"/>
                </a:lnTo>
                <a:lnTo>
                  <a:pt x="5686323" y="1147265"/>
                </a:lnTo>
                <a:cubicBezTo>
                  <a:pt x="5750755" y="1126913"/>
                  <a:pt x="5775685" y="1148046"/>
                  <a:pt x="5829828" y="1116410"/>
                </a:cubicBezTo>
                <a:cubicBezTo>
                  <a:pt x="5821148" y="1128698"/>
                  <a:pt x="5906454" y="1127104"/>
                  <a:pt x="5925239" y="1121255"/>
                </a:cubicBezTo>
                <a:cubicBezTo>
                  <a:pt x="5947279" y="1110562"/>
                  <a:pt x="6082280" y="1070391"/>
                  <a:pt x="6144558" y="1056445"/>
                </a:cubicBezTo>
                <a:cubicBezTo>
                  <a:pt x="6209398" y="1040785"/>
                  <a:pt x="6259985" y="1033313"/>
                  <a:pt x="6290656" y="1027295"/>
                </a:cubicBezTo>
                <a:lnTo>
                  <a:pt x="6412287" y="996143"/>
                </a:lnTo>
                <a:cubicBezTo>
                  <a:pt x="6444202" y="994146"/>
                  <a:pt x="6495808" y="1008147"/>
                  <a:pt x="6520075" y="1008347"/>
                </a:cubicBezTo>
                <a:cubicBezTo>
                  <a:pt x="6532061" y="1004377"/>
                  <a:pt x="6544742" y="1000649"/>
                  <a:pt x="6557889" y="997343"/>
                </a:cubicBezTo>
                <a:lnTo>
                  <a:pt x="6566004" y="995911"/>
                </a:lnTo>
                <a:lnTo>
                  <a:pt x="6604593" y="992506"/>
                </a:lnTo>
                <a:cubicBezTo>
                  <a:pt x="6627875" y="991462"/>
                  <a:pt x="6682628" y="991149"/>
                  <a:pt x="6705694" y="989646"/>
                </a:cubicBezTo>
                <a:cubicBezTo>
                  <a:pt x="6715818" y="979115"/>
                  <a:pt x="6728665" y="979617"/>
                  <a:pt x="6742991" y="983487"/>
                </a:cubicBezTo>
                <a:cubicBezTo>
                  <a:pt x="6774125" y="973355"/>
                  <a:pt x="6808701" y="975904"/>
                  <a:pt x="6846894" y="970622"/>
                </a:cubicBezTo>
                <a:cubicBezTo>
                  <a:pt x="6881758" y="952640"/>
                  <a:pt x="6911718" y="966478"/>
                  <a:pt x="6952494" y="960756"/>
                </a:cubicBezTo>
                <a:cubicBezTo>
                  <a:pt x="7014499" y="953613"/>
                  <a:pt x="7171408" y="935371"/>
                  <a:pt x="7218923" y="927762"/>
                </a:cubicBezTo>
                <a:lnTo>
                  <a:pt x="7237583" y="915103"/>
                </a:lnTo>
                <a:lnTo>
                  <a:pt x="7279234" y="890347"/>
                </a:lnTo>
                <a:cubicBezTo>
                  <a:pt x="7282367" y="886883"/>
                  <a:pt x="7284610" y="883060"/>
                  <a:pt x="7285560" y="878753"/>
                </a:cubicBezTo>
                <a:cubicBezTo>
                  <a:pt x="7345735" y="880000"/>
                  <a:pt x="7379697" y="849179"/>
                  <a:pt x="7433809" y="834821"/>
                </a:cubicBezTo>
                <a:cubicBezTo>
                  <a:pt x="7489109" y="811390"/>
                  <a:pt x="7502976" y="798781"/>
                  <a:pt x="7540176" y="784348"/>
                </a:cubicBezTo>
                <a:cubicBezTo>
                  <a:pt x="7556139" y="775738"/>
                  <a:pt x="7577389" y="711736"/>
                  <a:pt x="7605402" y="716527"/>
                </a:cubicBezTo>
                <a:cubicBezTo>
                  <a:pt x="7613742" y="707888"/>
                  <a:pt x="7791241" y="703328"/>
                  <a:pt x="7845858" y="673516"/>
                </a:cubicBezTo>
                <a:cubicBezTo>
                  <a:pt x="7895453" y="685047"/>
                  <a:pt x="7862372" y="670105"/>
                  <a:pt x="7900059" y="662791"/>
                </a:cubicBezTo>
                <a:cubicBezTo>
                  <a:pt x="7920787" y="654035"/>
                  <a:pt x="7936717" y="664423"/>
                  <a:pt x="7962243" y="636522"/>
                </a:cubicBezTo>
                <a:cubicBezTo>
                  <a:pt x="7996549" y="637997"/>
                  <a:pt x="8072790" y="602560"/>
                  <a:pt x="8135456" y="587387"/>
                </a:cubicBezTo>
                <a:cubicBezTo>
                  <a:pt x="8203051" y="573419"/>
                  <a:pt x="8256250" y="537571"/>
                  <a:pt x="8338241" y="545483"/>
                </a:cubicBezTo>
                <a:cubicBezTo>
                  <a:pt x="8345964" y="530066"/>
                  <a:pt x="8385415" y="539169"/>
                  <a:pt x="8426880" y="525661"/>
                </a:cubicBezTo>
                <a:cubicBezTo>
                  <a:pt x="8432865" y="512576"/>
                  <a:pt x="8445661" y="514079"/>
                  <a:pt x="8460314" y="504220"/>
                </a:cubicBezTo>
                <a:lnTo>
                  <a:pt x="8467254" y="497500"/>
                </a:lnTo>
                <a:lnTo>
                  <a:pt x="8464303" y="498549"/>
                </a:lnTo>
                <a:cubicBezTo>
                  <a:pt x="8456468" y="500532"/>
                  <a:pt x="8477290" y="490312"/>
                  <a:pt x="8475402" y="489611"/>
                </a:cubicBezTo>
                <a:lnTo>
                  <a:pt x="8467254" y="497500"/>
                </a:lnTo>
                <a:lnTo>
                  <a:pt x="8483593" y="491693"/>
                </a:lnTo>
                <a:cubicBezTo>
                  <a:pt x="8555805" y="463970"/>
                  <a:pt x="8656042" y="369236"/>
                  <a:pt x="8731307" y="373834"/>
                </a:cubicBezTo>
                <a:cubicBezTo>
                  <a:pt x="8796803" y="371769"/>
                  <a:pt x="8847519" y="347239"/>
                  <a:pt x="8905624" y="333941"/>
                </a:cubicBezTo>
                <a:cubicBezTo>
                  <a:pt x="8930484" y="326336"/>
                  <a:pt x="8914464" y="305954"/>
                  <a:pt x="8953374" y="325422"/>
                </a:cubicBezTo>
                <a:lnTo>
                  <a:pt x="9036443" y="308326"/>
                </a:lnTo>
                <a:lnTo>
                  <a:pt x="9071726" y="297416"/>
                </a:lnTo>
                <a:cubicBezTo>
                  <a:pt x="9087610" y="280477"/>
                  <a:pt x="9181257" y="320181"/>
                  <a:pt x="9203238" y="301935"/>
                </a:cubicBezTo>
                <a:cubicBezTo>
                  <a:pt x="9207855" y="296522"/>
                  <a:pt x="9224145" y="296813"/>
                  <a:pt x="9225389" y="302331"/>
                </a:cubicBezTo>
                <a:cubicBezTo>
                  <a:pt x="9231986" y="298884"/>
                  <a:pt x="9251736" y="281850"/>
                  <a:pt x="9257841" y="289670"/>
                </a:cubicBezTo>
                <a:lnTo>
                  <a:pt x="9338289" y="258345"/>
                </a:lnTo>
                <a:cubicBezTo>
                  <a:pt x="9364865" y="253056"/>
                  <a:pt x="9440290" y="246574"/>
                  <a:pt x="9464136" y="244057"/>
                </a:cubicBezTo>
                <a:cubicBezTo>
                  <a:pt x="9467020" y="239819"/>
                  <a:pt x="9479694" y="239220"/>
                  <a:pt x="9481363" y="243247"/>
                </a:cubicBezTo>
                <a:cubicBezTo>
                  <a:pt x="9499429" y="235801"/>
                  <a:pt x="9523607" y="212357"/>
                  <a:pt x="9572531" y="199385"/>
                </a:cubicBezTo>
                <a:cubicBezTo>
                  <a:pt x="9625765" y="194838"/>
                  <a:pt x="9711652" y="147390"/>
                  <a:pt x="9756421" y="131720"/>
                </a:cubicBezTo>
                <a:cubicBezTo>
                  <a:pt x="9787863" y="92850"/>
                  <a:pt x="9802506" y="116890"/>
                  <a:pt x="9841144" y="105373"/>
                </a:cubicBezTo>
                <a:cubicBezTo>
                  <a:pt x="9881515" y="88023"/>
                  <a:pt x="9948279" y="40585"/>
                  <a:pt x="9993448" y="45117"/>
                </a:cubicBezTo>
                <a:lnTo>
                  <a:pt x="10019281" y="31163"/>
                </a:lnTo>
                <a:cubicBezTo>
                  <a:pt x="10026781" y="4158"/>
                  <a:pt x="10048053" y="28021"/>
                  <a:pt x="10072841" y="43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8" name="Google Shape;658;p48"/>
          <p:cNvSpPr txBox="1"/>
          <p:nvPr>
            <p:ph type="title"/>
          </p:nvPr>
        </p:nvSpPr>
        <p:spPr>
          <a:xfrm>
            <a:off x="5301575" y="272236"/>
            <a:ext cx="6526910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ibre Franklin Black"/>
              <a:buNone/>
            </a:pPr>
            <a:r>
              <a:rPr i="0" lang="en-US" sz="4400"/>
              <a:t>Uso apropiado de desparasitantes</a:t>
            </a:r>
            <a:endParaRPr i="0" sz="4400"/>
          </a:p>
        </p:txBody>
      </p:sp>
      <p:sp>
        <p:nvSpPr>
          <p:cNvPr id="659" name="Google Shape;659;p48"/>
          <p:cNvSpPr txBox="1"/>
          <p:nvPr>
            <p:ph idx="1" type="body"/>
          </p:nvPr>
        </p:nvSpPr>
        <p:spPr>
          <a:xfrm>
            <a:off x="5730309" y="1978819"/>
            <a:ext cx="5899067" cy="3506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Usar desparasitantes orales</a:t>
            </a:r>
            <a:endParaRPr sz="2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Usar la dosis correcta</a:t>
            </a:r>
            <a:endParaRPr sz="2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Hacer tratamientos efectivos</a:t>
            </a:r>
            <a:endParaRPr sz="2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Usar combinación </a:t>
            </a:r>
            <a:endParaRPr sz="2000"/>
          </a:p>
        </p:txBody>
      </p:sp>
      <p:pic>
        <p:nvPicPr>
          <p:cNvPr id="660" name="Google Shape;660;p4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62" y="681037"/>
            <a:ext cx="4626305" cy="549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9"/>
          <p:cNvSpPr/>
          <p:nvPr/>
        </p:nvSpPr>
        <p:spPr>
          <a:xfrm>
            <a:off x="0" y="251138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6" name="Google Shape;666;p49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7" name="Google Shape;667;p49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68" name="Google Shape;668;p4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5820" l="0" r="2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9"/>
          <p:cNvSpPr txBox="1"/>
          <p:nvPr>
            <p:ph type="title"/>
          </p:nvPr>
        </p:nvSpPr>
        <p:spPr>
          <a:xfrm>
            <a:off x="465115" y="-319893"/>
            <a:ext cx="8974229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Uso de desparasitantes orales</a:t>
            </a:r>
            <a:endParaRPr/>
          </a:p>
        </p:txBody>
      </p:sp>
      <p:sp>
        <p:nvSpPr>
          <p:cNvPr id="670" name="Google Shape;670;p49"/>
          <p:cNvSpPr txBox="1"/>
          <p:nvPr>
            <p:ph idx="1" type="body"/>
          </p:nvPr>
        </p:nvSpPr>
        <p:spPr>
          <a:xfrm>
            <a:off x="324102" y="1249250"/>
            <a:ext cx="6990210" cy="5255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Desparasitantes orales tienen un efecto directo en el lugar donde se encuentran los parásitos, estómago e intestinos.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Se pueden eliminar más parásitos cuando se administran los desparasitantes del manera oral.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En EEUU, solo se formulan y están aprobados por la FDA, desparasitantes orales para ovinos y caprinos.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Desparasitantes inyectables no son recomendados por que pueden acelerar la aparición de la resistencia de los parásitos, además de tener un período de retiro más largo. </a:t>
            </a:r>
            <a:r>
              <a:rPr lang="en-US" u="sng"/>
              <a:t>Nunca administrar productos inyectables de manera oral</a:t>
            </a:r>
            <a:r>
              <a:rPr lang="en-US"/>
              <a:t>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Los desparasitantes tópicos o externos no han sido desarrollados para la piel, fibra o lana de los ovinos y caprinos. </a:t>
            </a:r>
            <a:r>
              <a:rPr lang="en-US" u="sng"/>
              <a:t>Nunca administrarlos de manera oral</a:t>
            </a:r>
            <a:r>
              <a:rPr lang="en-US"/>
              <a:t>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Alimentos formulados con desparasitante no se recomiendan a menos que el animal tenga un consumo normal y pueda ser tratado de manera individual.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-1" y="5256230"/>
            <a:ext cx="9835763" cy="1609717"/>
          </a:xfrm>
          <a:custGeom>
            <a:rect b="b" l="l" r="r" t="t"/>
            <a:pathLst>
              <a:path extrusionOk="0" h="1609717" w="9835763">
                <a:moveTo>
                  <a:pt x="0" y="0"/>
                </a:moveTo>
                <a:lnTo>
                  <a:pt x="1111" y="212"/>
                </a:lnTo>
                <a:cubicBezTo>
                  <a:pt x="79076" y="23189"/>
                  <a:pt x="161253" y="100995"/>
                  <a:pt x="392257" y="134440"/>
                </a:cubicBezTo>
                <a:cubicBezTo>
                  <a:pt x="538964" y="180527"/>
                  <a:pt x="591382" y="220261"/>
                  <a:pt x="811197" y="249778"/>
                </a:cubicBezTo>
                <a:cubicBezTo>
                  <a:pt x="860371" y="254460"/>
                  <a:pt x="950235" y="273712"/>
                  <a:pt x="1028878" y="290782"/>
                </a:cubicBezTo>
                <a:cubicBezTo>
                  <a:pt x="1091419" y="293213"/>
                  <a:pt x="1162017" y="274933"/>
                  <a:pt x="1256602" y="291330"/>
                </a:cubicBezTo>
                <a:lnTo>
                  <a:pt x="1417994" y="314834"/>
                </a:lnTo>
                <a:lnTo>
                  <a:pt x="1580407" y="293756"/>
                </a:lnTo>
                <a:lnTo>
                  <a:pt x="1699587" y="298487"/>
                </a:lnTo>
                <a:lnTo>
                  <a:pt x="1819153" y="312205"/>
                </a:lnTo>
                <a:cubicBezTo>
                  <a:pt x="1846168" y="320239"/>
                  <a:pt x="1832227" y="328483"/>
                  <a:pt x="1899974" y="341168"/>
                </a:cubicBezTo>
                <a:cubicBezTo>
                  <a:pt x="1951126" y="371965"/>
                  <a:pt x="2033852" y="357518"/>
                  <a:pt x="2225645" y="388316"/>
                </a:cubicBezTo>
                <a:cubicBezTo>
                  <a:pt x="2264628" y="409084"/>
                  <a:pt x="2323193" y="390770"/>
                  <a:pt x="2377125" y="406826"/>
                </a:cubicBezTo>
                <a:cubicBezTo>
                  <a:pt x="2446883" y="414799"/>
                  <a:pt x="2506212" y="415038"/>
                  <a:pt x="2571776" y="420517"/>
                </a:cubicBezTo>
                <a:cubicBezTo>
                  <a:pt x="2642557" y="427240"/>
                  <a:pt x="2752613" y="443476"/>
                  <a:pt x="2801812" y="447169"/>
                </a:cubicBezTo>
                <a:cubicBezTo>
                  <a:pt x="2828326" y="448411"/>
                  <a:pt x="2826417" y="441527"/>
                  <a:pt x="2866970" y="442677"/>
                </a:cubicBezTo>
                <a:lnTo>
                  <a:pt x="3416139" y="579856"/>
                </a:lnTo>
                <a:lnTo>
                  <a:pt x="5223579" y="695584"/>
                </a:lnTo>
                <a:lnTo>
                  <a:pt x="5957290" y="699005"/>
                </a:lnTo>
                <a:lnTo>
                  <a:pt x="6038450" y="700183"/>
                </a:lnTo>
                <a:lnTo>
                  <a:pt x="6117053" y="697472"/>
                </a:lnTo>
                <a:lnTo>
                  <a:pt x="6126761" y="699052"/>
                </a:lnTo>
                <a:lnTo>
                  <a:pt x="6172925" y="702808"/>
                </a:lnTo>
                <a:cubicBezTo>
                  <a:pt x="6200777" y="703959"/>
                  <a:pt x="6266276" y="704304"/>
                  <a:pt x="6293871" y="705962"/>
                </a:cubicBezTo>
                <a:cubicBezTo>
                  <a:pt x="6305981" y="717576"/>
                  <a:pt x="6321349" y="717023"/>
                  <a:pt x="6338488" y="712755"/>
                </a:cubicBezTo>
                <a:cubicBezTo>
                  <a:pt x="6375732" y="723929"/>
                  <a:pt x="6417095" y="721118"/>
                  <a:pt x="6462785" y="726942"/>
                </a:cubicBezTo>
                <a:cubicBezTo>
                  <a:pt x="6504492" y="746774"/>
                  <a:pt x="6540333" y="749807"/>
                  <a:pt x="6589112" y="756117"/>
                </a:cubicBezTo>
                <a:cubicBezTo>
                  <a:pt x="6676574" y="773004"/>
                  <a:pt x="6766361" y="816089"/>
                  <a:pt x="6987553" y="828262"/>
                </a:cubicBezTo>
                <a:cubicBezTo>
                  <a:pt x="7090846" y="848840"/>
                  <a:pt x="7100167" y="860878"/>
                  <a:pt x="7164900" y="876714"/>
                </a:cubicBezTo>
                <a:cubicBezTo>
                  <a:pt x="7149179" y="895102"/>
                  <a:pt x="7247644" y="916461"/>
                  <a:pt x="7292144" y="932378"/>
                </a:cubicBezTo>
                <a:cubicBezTo>
                  <a:pt x="7311241" y="919518"/>
                  <a:pt x="7385859" y="1008800"/>
                  <a:pt x="7419370" y="1003518"/>
                </a:cubicBezTo>
                <a:cubicBezTo>
                  <a:pt x="7429346" y="1013045"/>
                  <a:pt x="7592490" y="1021733"/>
                  <a:pt x="7657827" y="1054612"/>
                </a:cubicBezTo>
                <a:cubicBezTo>
                  <a:pt x="7720774" y="1069927"/>
                  <a:pt x="7739316" y="1079579"/>
                  <a:pt x="7797055" y="1095411"/>
                </a:cubicBezTo>
                <a:cubicBezTo>
                  <a:pt x="7838095" y="1093785"/>
                  <a:pt x="7990773" y="1162677"/>
                  <a:pt x="8035575" y="1149601"/>
                </a:cubicBezTo>
                <a:cubicBezTo>
                  <a:pt x="8037093" y="1167005"/>
                  <a:pt x="8233229" y="1193424"/>
                  <a:pt x="8241403" y="1214740"/>
                </a:cubicBezTo>
                <a:cubicBezTo>
                  <a:pt x="8305596" y="1232331"/>
                  <a:pt x="8423334" y="1245374"/>
                  <a:pt x="8420736" y="1255139"/>
                </a:cubicBezTo>
                <a:cubicBezTo>
                  <a:pt x="8418138" y="1264905"/>
                  <a:pt x="8627033" y="1390193"/>
                  <a:pt x="8717072" y="1385121"/>
                </a:cubicBezTo>
                <a:cubicBezTo>
                  <a:pt x="8795424" y="1387399"/>
                  <a:pt x="8856093" y="1414453"/>
                  <a:pt x="8925604" y="1429119"/>
                </a:cubicBezTo>
                <a:cubicBezTo>
                  <a:pt x="8991839" y="1442546"/>
                  <a:pt x="8955206" y="1459633"/>
                  <a:pt x="9124308" y="1469400"/>
                </a:cubicBezTo>
                <a:cubicBezTo>
                  <a:pt x="9168451" y="1472829"/>
                  <a:pt x="9293807" y="1470762"/>
                  <a:pt x="9346955" y="1477944"/>
                </a:cubicBezTo>
                <a:lnTo>
                  <a:pt x="9443192" y="1512491"/>
                </a:lnTo>
                <a:cubicBezTo>
                  <a:pt x="9505936" y="1529086"/>
                  <a:pt x="9604265" y="1532287"/>
                  <a:pt x="9723412" y="1577516"/>
                </a:cubicBezTo>
                <a:cubicBezTo>
                  <a:pt x="9739333" y="1578770"/>
                  <a:pt x="9757695" y="1582981"/>
                  <a:pt x="9777119" y="1588862"/>
                </a:cubicBezTo>
                <a:lnTo>
                  <a:pt x="9835763" y="1609717"/>
                </a:lnTo>
                <a:lnTo>
                  <a:pt x="0" y="1609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0" y="539233"/>
            <a:ext cx="3295650" cy="4306239"/>
          </a:xfrm>
          <a:custGeom>
            <a:rect b="b" l="l" r="r" t="t"/>
            <a:pathLst>
              <a:path extrusionOk="0" h="4306239" w="3295650">
                <a:moveTo>
                  <a:pt x="3079123" y="0"/>
                </a:moveTo>
                <a:lnTo>
                  <a:pt x="3295650" y="4133606"/>
                </a:lnTo>
                <a:lnTo>
                  <a:pt x="0" y="4306239"/>
                </a:lnTo>
                <a:lnTo>
                  <a:pt x="0" y="16129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5" name="Google Shape;145;p5"/>
          <p:cNvSpPr txBox="1"/>
          <p:nvPr>
            <p:ph type="title"/>
          </p:nvPr>
        </p:nvSpPr>
        <p:spPr>
          <a:xfrm>
            <a:off x="3730541" y="374199"/>
            <a:ext cx="76521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 Black"/>
              <a:buNone/>
            </a:pPr>
            <a:r>
              <a:rPr i="0" lang="en-US" sz="3400"/>
              <a:t>Gusano barbero </a:t>
            </a:r>
            <a:endParaRPr sz="3400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7282459" y="1853577"/>
            <a:ext cx="4370700" cy="47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Gusano hematófago que reside en el abomaso o estómago verdadero.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Causa pérdida de sangre y proteínas (anemia y cuello de botella).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Enfermedad aguda y crónica.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Muerte repentina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</a:t>
            </a:r>
            <a:r>
              <a:rPr lang="en-US"/>
              <a:t>de los animales.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Condiciones ambientales ideales, temperatura cálida y alta humedad (40-90 </a:t>
            </a:r>
            <a:r>
              <a:rPr lang="en-US">
                <a:latin typeface="Noto Sans Coptic"/>
                <a:ea typeface="Noto Sans Coptic"/>
                <a:cs typeface="Noto Sans Coptic"/>
                <a:sym typeface="Noto Sans Coptic"/>
              </a:rPr>
              <a:t>°</a:t>
            </a:r>
            <a:r>
              <a:rPr lang="en-US"/>
              <a:t>F o 4 - 32</a:t>
            </a:r>
            <a:r>
              <a:rPr lang="en-US">
                <a:latin typeface="Noto Sans Coptic"/>
                <a:ea typeface="Noto Sans Coptic"/>
                <a:cs typeface="Noto Sans Coptic"/>
                <a:sym typeface="Noto Sans Coptic"/>
              </a:rPr>
              <a:t> °</a:t>
            </a:r>
            <a:r>
              <a:rPr lang="en-US"/>
              <a:t>C).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Originalmente era un parásito “tropical” de África subsahariana.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Alta variabilidad genética y adaptabilidad</a:t>
            </a:r>
            <a:endParaRPr/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 b="3" l="10732" r="16917" t="0"/>
          <a:stretch/>
        </p:blipFill>
        <p:spPr>
          <a:xfrm>
            <a:off x="20" y="647065"/>
            <a:ext cx="3178986" cy="4097267"/>
          </a:xfrm>
          <a:custGeom>
            <a:rect b="b" l="l" r="r" t="t"/>
            <a:pathLst>
              <a:path extrusionOk="0" h="4097267" w="3179006">
                <a:moveTo>
                  <a:pt x="2937579" y="58"/>
                </a:moveTo>
                <a:cubicBezTo>
                  <a:pt x="2953571" y="-729"/>
                  <a:pt x="2966924" y="6633"/>
                  <a:pt x="2967491" y="16556"/>
                </a:cubicBezTo>
                <a:lnTo>
                  <a:pt x="3010727" y="835823"/>
                </a:lnTo>
                <a:lnTo>
                  <a:pt x="3020288" y="862135"/>
                </a:lnTo>
                <a:cubicBezTo>
                  <a:pt x="3023989" y="932268"/>
                  <a:pt x="3030398" y="1182762"/>
                  <a:pt x="3032934" y="1256619"/>
                </a:cubicBezTo>
                <a:lnTo>
                  <a:pt x="3035502" y="1305273"/>
                </a:lnTo>
                <a:lnTo>
                  <a:pt x="3045620" y="1331989"/>
                </a:lnTo>
                <a:cubicBezTo>
                  <a:pt x="3039254" y="1343289"/>
                  <a:pt x="3053254" y="1350568"/>
                  <a:pt x="3057040" y="1359249"/>
                </a:cubicBezTo>
                <a:cubicBezTo>
                  <a:pt x="3057948" y="1382259"/>
                  <a:pt x="3058855" y="1405269"/>
                  <a:pt x="3059764" y="1428278"/>
                </a:cubicBezTo>
                <a:cubicBezTo>
                  <a:pt x="3059512" y="1434338"/>
                  <a:pt x="3063252" y="1435739"/>
                  <a:pt x="3062977" y="1442726"/>
                </a:cubicBezTo>
                <a:lnTo>
                  <a:pt x="3058116" y="1470208"/>
                </a:lnTo>
                <a:lnTo>
                  <a:pt x="3054413" y="1510227"/>
                </a:lnTo>
                <a:lnTo>
                  <a:pt x="3048062" y="1543264"/>
                </a:lnTo>
                <a:lnTo>
                  <a:pt x="3057502" y="1722152"/>
                </a:lnTo>
                <a:lnTo>
                  <a:pt x="3060315" y="1735238"/>
                </a:lnTo>
                <a:cubicBezTo>
                  <a:pt x="3060393" y="1750116"/>
                  <a:pt x="3060470" y="1764992"/>
                  <a:pt x="3060548" y="1779870"/>
                </a:cubicBezTo>
                <a:cubicBezTo>
                  <a:pt x="3063083" y="1812386"/>
                  <a:pt x="3065616" y="1844904"/>
                  <a:pt x="3068151" y="1877420"/>
                </a:cubicBezTo>
                <a:lnTo>
                  <a:pt x="3074915" y="1880634"/>
                </a:lnTo>
                <a:lnTo>
                  <a:pt x="3076045" y="1891062"/>
                </a:lnTo>
                <a:cubicBezTo>
                  <a:pt x="3075582" y="1891854"/>
                  <a:pt x="3076798" y="1906910"/>
                  <a:pt x="3076789" y="1907535"/>
                </a:cubicBezTo>
                <a:lnTo>
                  <a:pt x="3071832" y="1944779"/>
                </a:lnTo>
                <a:cubicBezTo>
                  <a:pt x="3107557" y="2606847"/>
                  <a:pt x="3143281" y="3268914"/>
                  <a:pt x="3179006" y="3930982"/>
                </a:cubicBezTo>
                <a:lnTo>
                  <a:pt x="29024" y="4097221"/>
                </a:lnTo>
                <a:cubicBezTo>
                  <a:pt x="19763" y="4097686"/>
                  <a:pt x="11201" y="4094662"/>
                  <a:pt x="4836" y="4089390"/>
                </a:cubicBezTo>
                <a:lnTo>
                  <a:pt x="0" y="4080025"/>
                </a:lnTo>
                <a:lnTo>
                  <a:pt x="0" y="15508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8" name="Google Shape;148;p5"/>
          <p:cNvSpPr/>
          <p:nvPr/>
        </p:nvSpPr>
        <p:spPr>
          <a:xfrm rot="-5280000">
            <a:off x="2479554" y="2737727"/>
            <a:ext cx="4139273" cy="342199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49" name="Google Shape;149;p5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1" l="9733" r="3541" t="0"/>
          <a:stretch/>
        </p:blipFill>
        <p:spPr>
          <a:xfrm>
            <a:off x="2890495" y="2434008"/>
            <a:ext cx="3316862" cy="40471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6910598" y="1382124"/>
            <a:ext cx="447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Haemonchus contortus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6" name="Google Shape;676;p50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7" name="Google Shape;677;p50"/>
          <p:cNvSpPr/>
          <p:nvPr/>
        </p:nvSpPr>
        <p:spPr>
          <a:xfrm>
            <a:off x="204626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78" name="Google Shape;678;p5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1" l="23850" r="2702" t="0"/>
          <a:stretch/>
        </p:blipFill>
        <p:spPr>
          <a:xfrm>
            <a:off x="356814" y="379444"/>
            <a:ext cx="7115470" cy="64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0"/>
          <p:cNvSpPr txBox="1"/>
          <p:nvPr>
            <p:ph type="title"/>
          </p:nvPr>
        </p:nvSpPr>
        <p:spPr>
          <a:xfrm>
            <a:off x="5913826" y="33048"/>
            <a:ext cx="6356523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Uso de la dosis correcta</a:t>
            </a:r>
            <a:endParaRPr i="0"/>
          </a:p>
        </p:txBody>
      </p:sp>
      <p:sp>
        <p:nvSpPr>
          <p:cNvPr id="680" name="Google Shape;680;p50"/>
          <p:cNvSpPr txBox="1"/>
          <p:nvPr>
            <p:ph idx="1" type="body"/>
          </p:nvPr>
        </p:nvSpPr>
        <p:spPr>
          <a:xfrm>
            <a:off x="7491181" y="1505600"/>
            <a:ext cx="4634277" cy="4950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Usar la dosis indicada para los ovinos.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Los caprinos metabolizan los desparasitantes más rápidamente que los ovinos, por lo que requieren de dosis más elevadas, usualmente el doble (excepto para levamisole que es x1.5).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La dosis para camélidos puede variar.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El Consorcio Americano para el Control de Parásitos Internos de los Pequeños Rumiantes (ACSRPC) cuenta con las tablas para la correcta dosificación de ovinos, caprinos y camélidos.</a:t>
            </a:r>
            <a:br>
              <a:rPr lang="en-US"/>
            </a:br>
            <a:br>
              <a:rPr b="1" lang="en-US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681" name="Google Shape;681;p50"/>
          <p:cNvSpPr txBox="1"/>
          <p:nvPr/>
        </p:nvSpPr>
        <p:spPr>
          <a:xfrm>
            <a:off x="1176556" y="6455620"/>
            <a:ext cx="60946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Wormx.info -&gt; Topics -&gt; Deworming -&gt; Charts</a:t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7" name="Google Shape;687;p51"/>
          <p:cNvSpPr/>
          <p:nvPr/>
        </p:nvSpPr>
        <p:spPr>
          <a:xfrm flipH="1" rot="10800000">
            <a:off x="-8616" y="0"/>
            <a:ext cx="4854166" cy="6858000"/>
          </a:xfrm>
          <a:custGeom>
            <a:rect b="b" l="l" r="r" t="t"/>
            <a:pathLst>
              <a:path extrusionOk="0" h="6858000" w="6105267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8" name="Google Shape;688;p51"/>
          <p:cNvSpPr txBox="1"/>
          <p:nvPr>
            <p:ph idx="2" type="body"/>
          </p:nvPr>
        </p:nvSpPr>
        <p:spPr>
          <a:xfrm>
            <a:off x="5331918" y="1303507"/>
            <a:ext cx="6779018" cy="5025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Usar el dosificador oral con punta metálica.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Colocar el medicamento en la parte trasera de la boca o garganta (sobre la lengua).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Usar jeringas independientes para cada desparasitante a administrar.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Almacenar los desparasitantes como se indica en sus etiquetas.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Pesar los animales antes de la desparasitación para administrar la dosis correcta.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Si no tiene una balanza, puede usar la cinta medidora que estima el peso del animal.</a:t>
            </a:r>
            <a:br>
              <a:rPr lang="en-US" sz="1800"/>
            </a:br>
            <a:r>
              <a:rPr lang="en-US" sz="1800"/>
              <a:t> </a:t>
            </a:r>
            <a:endParaRPr/>
          </a:p>
          <a:p>
            <a:pPr indent="0" lvl="2" marL="4114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600"/>
              <a:buNone/>
            </a:pPr>
            <a:r>
              <a:rPr b="1" lang="en-US" sz="1600">
                <a:solidFill>
                  <a:srgbClr val="FFFF00"/>
                </a:solidFill>
              </a:rPr>
              <a:t>Peso = (perímetro torácico (PT) x PT x largo corporal) ÷ 300</a:t>
            </a:r>
            <a:endParaRPr/>
          </a:p>
          <a:p>
            <a:pPr indent="-1143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689" name="Google Shape;689;p51"/>
          <p:cNvSpPr/>
          <p:nvPr/>
        </p:nvSpPr>
        <p:spPr>
          <a:xfrm rot="-191041">
            <a:off x="951440" y="3529596"/>
            <a:ext cx="3701304" cy="284364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90" name="Google Shape;690;p5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4846" l="0" r="-4" t="2455"/>
          <a:stretch/>
        </p:blipFill>
        <p:spPr>
          <a:xfrm>
            <a:off x="989163" y="3567614"/>
            <a:ext cx="3625768" cy="277273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1"/>
          <p:cNvSpPr/>
          <p:nvPr/>
        </p:nvSpPr>
        <p:spPr>
          <a:xfrm rot="186278">
            <a:off x="1557128" y="688787"/>
            <a:ext cx="3701304" cy="284364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692" name="Google Shape;692;p51"/>
          <p:cNvPicPr preferRelativeResize="0"/>
          <p:nvPr/>
        </p:nvPicPr>
        <p:blipFill rotWithShape="1">
          <a:blip r:embed="rId5">
            <a:alphaModFix/>
          </a:blip>
          <a:srcRect b="-4" l="0" r="3324" t="0"/>
          <a:stretch/>
        </p:blipFill>
        <p:spPr>
          <a:xfrm>
            <a:off x="1608252" y="705992"/>
            <a:ext cx="3598252" cy="2791598"/>
          </a:xfrm>
          <a:custGeom>
            <a:rect b="b" l="l" r="r" t="t"/>
            <a:pathLst>
              <a:path extrusionOk="0" h="2791598" w="3598252">
                <a:moveTo>
                  <a:pt x="157374" y="14"/>
                </a:moveTo>
                <a:lnTo>
                  <a:pt x="877436" y="39069"/>
                </a:lnTo>
                <a:lnTo>
                  <a:pt x="901303" y="33662"/>
                </a:lnTo>
                <a:cubicBezTo>
                  <a:pt x="914477" y="34672"/>
                  <a:pt x="917178" y="38992"/>
                  <a:pt x="925115" y="41655"/>
                </a:cubicBezTo>
                <a:lnTo>
                  <a:pt x="1247278" y="59129"/>
                </a:lnTo>
                <a:lnTo>
                  <a:pt x="1290041" y="61449"/>
                </a:lnTo>
                <a:lnTo>
                  <a:pt x="1314311" y="55623"/>
                </a:lnTo>
                <a:cubicBezTo>
                  <a:pt x="1323611" y="61838"/>
                  <a:pt x="1331243" y="51085"/>
                  <a:pt x="1339174" y="48786"/>
                </a:cubicBezTo>
                <a:lnTo>
                  <a:pt x="1362897" y="46543"/>
                </a:lnTo>
                <a:lnTo>
                  <a:pt x="1381043" y="46980"/>
                </a:lnTo>
                <a:lnTo>
                  <a:pt x="1399762" y="52826"/>
                </a:lnTo>
                <a:cubicBezTo>
                  <a:pt x="1405036" y="53581"/>
                  <a:pt x="1406599" y="50659"/>
                  <a:pt x="1412682" y="51517"/>
                </a:cubicBezTo>
                <a:lnTo>
                  <a:pt x="1436264" y="57973"/>
                </a:lnTo>
                <a:lnTo>
                  <a:pt x="1470911" y="64620"/>
                </a:lnTo>
                <a:lnTo>
                  <a:pt x="1494664" y="70991"/>
                </a:lnTo>
                <a:lnTo>
                  <a:pt x="1499214" y="72794"/>
                </a:lnTo>
                <a:lnTo>
                  <a:pt x="1656441" y="81322"/>
                </a:lnTo>
                <a:lnTo>
                  <a:pt x="1668134" y="80216"/>
                </a:lnTo>
                <a:lnTo>
                  <a:pt x="1707169" y="84073"/>
                </a:lnTo>
                <a:lnTo>
                  <a:pt x="1712980" y="82018"/>
                </a:lnTo>
                <a:lnTo>
                  <a:pt x="1751106" y="86456"/>
                </a:lnTo>
                <a:cubicBezTo>
                  <a:pt x="1763793" y="86809"/>
                  <a:pt x="1785717" y="88528"/>
                  <a:pt x="1793130" y="86723"/>
                </a:cubicBezTo>
                <a:lnTo>
                  <a:pt x="1796552" y="81500"/>
                </a:lnTo>
                <a:lnTo>
                  <a:pt x="1805770" y="81525"/>
                </a:lnTo>
                <a:cubicBezTo>
                  <a:pt x="1806420" y="81975"/>
                  <a:pt x="1819691" y="82349"/>
                  <a:pt x="1820236" y="82413"/>
                </a:cubicBezTo>
                <a:lnTo>
                  <a:pt x="1852344" y="89831"/>
                </a:lnTo>
                <a:lnTo>
                  <a:pt x="3598252" y="182598"/>
                </a:lnTo>
                <a:lnTo>
                  <a:pt x="3458157" y="2765514"/>
                </a:lnTo>
                <a:cubicBezTo>
                  <a:pt x="3457291" y="2780696"/>
                  <a:pt x="3444481" y="2792337"/>
                  <a:pt x="3429486" y="2791562"/>
                </a:cubicBezTo>
                <a:cubicBezTo>
                  <a:pt x="2886387" y="2765268"/>
                  <a:pt x="1236457" y="2676765"/>
                  <a:pt x="1755" y="2608610"/>
                </a:cubicBezTo>
                <a:lnTo>
                  <a:pt x="0" y="2608513"/>
                </a:lnTo>
                <a:lnTo>
                  <a:pt x="140241" y="22901"/>
                </a:lnTo>
                <a:cubicBezTo>
                  <a:pt x="141003" y="9792"/>
                  <a:pt x="148648" y="-425"/>
                  <a:pt x="157374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93" name="Google Shape;693;p51"/>
          <p:cNvSpPr txBox="1"/>
          <p:nvPr>
            <p:ph type="title"/>
          </p:nvPr>
        </p:nvSpPr>
        <p:spPr>
          <a:xfrm>
            <a:off x="4296240" y="-280791"/>
            <a:ext cx="7904376" cy="1706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Hacer tratamientos efectivos</a:t>
            </a:r>
            <a:endParaRPr i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9" name="Google Shape;699;p52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0" name="Google Shape;700;p52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01" name="Google Shape;701;p5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1" l="25869" r="0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2"/>
          <p:cNvSpPr txBox="1"/>
          <p:nvPr>
            <p:ph type="title"/>
          </p:nvPr>
        </p:nvSpPr>
        <p:spPr>
          <a:xfrm>
            <a:off x="80413" y="-34368"/>
            <a:ext cx="8246463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Combinación de Desparasitantes</a:t>
            </a:r>
            <a:endParaRPr i="0"/>
          </a:p>
        </p:txBody>
      </p:sp>
      <p:sp>
        <p:nvSpPr>
          <p:cNvPr id="703" name="Google Shape;703;p52"/>
          <p:cNvSpPr txBox="1"/>
          <p:nvPr>
            <p:ph idx="1" type="body"/>
          </p:nvPr>
        </p:nvSpPr>
        <p:spPr>
          <a:xfrm>
            <a:off x="489145" y="1488333"/>
            <a:ext cx="7057724" cy="4644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Se recomienda administrar más de un desparasitante (de distintos grupos o clases) al mismo tiempo, a pequeños rumiantes </a:t>
            </a:r>
            <a:r>
              <a:rPr lang="en-US" sz="1700" u="sng"/>
              <a:t>clínicamente</a:t>
            </a:r>
            <a:r>
              <a:rPr lang="en-US" sz="1700"/>
              <a:t> </a:t>
            </a:r>
            <a:r>
              <a:rPr lang="en-US" sz="1700" u="sng"/>
              <a:t>parasitados</a:t>
            </a:r>
            <a:r>
              <a:rPr lang="en-US" sz="1700"/>
              <a:t>. </a:t>
            </a:r>
            <a:endParaRPr/>
          </a:p>
          <a:p>
            <a:pPr indent="-12065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7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Elimina la mayoría de los parásitos, debido al efecto aditivo.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7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700"/>
              <a:buChar char="•"/>
            </a:pPr>
            <a:r>
              <a:rPr b="1" lang="en-US" sz="1700">
                <a:solidFill>
                  <a:srgbClr val="FFFF00"/>
                </a:solidFill>
              </a:rPr>
              <a:t>Se debe administrar el producto más efectivo dentro de cada clase:</a:t>
            </a:r>
            <a:br>
              <a:rPr b="1" lang="en-US" sz="1700">
                <a:solidFill>
                  <a:srgbClr val="FFFF00"/>
                </a:solidFill>
              </a:rPr>
            </a:br>
            <a:endParaRPr b="1" sz="1700">
              <a:solidFill>
                <a:srgbClr val="FFFF00"/>
              </a:solidFill>
            </a:endParaRPr>
          </a:p>
          <a:p>
            <a:pPr indent="-342900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Libre Franklin Black"/>
              <a:buAutoNum type="arabicParenR"/>
            </a:pPr>
            <a:r>
              <a:rPr b="1" lang="en-US" sz="1700">
                <a:solidFill>
                  <a:srgbClr val="FFFF00"/>
                </a:solidFill>
              </a:rPr>
              <a:t>Albendazole (Valbazen®)</a:t>
            </a:r>
            <a:endParaRPr/>
          </a:p>
          <a:p>
            <a:pPr indent="-342900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Libre Franklin Black"/>
              <a:buAutoNum type="arabicParenR"/>
            </a:pPr>
            <a:r>
              <a:rPr b="1" lang="en-US" sz="1700">
                <a:solidFill>
                  <a:srgbClr val="FFFF00"/>
                </a:solidFill>
              </a:rPr>
              <a:t>Moxidectina (Cydectin®)</a:t>
            </a:r>
            <a:endParaRPr/>
          </a:p>
          <a:p>
            <a:pPr indent="-342900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Libre Franklin Black"/>
              <a:buAutoNum type="arabicParenR"/>
            </a:pPr>
            <a:r>
              <a:rPr b="1" lang="en-US" sz="1700">
                <a:solidFill>
                  <a:srgbClr val="FFFF00"/>
                </a:solidFill>
              </a:rPr>
              <a:t>Levamisol (Prohibit®, Leva-Med®)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9" name="Google Shape;709;p53"/>
          <p:cNvSpPr/>
          <p:nvPr/>
        </p:nvSpPr>
        <p:spPr>
          <a:xfrm flipH="1">
            <a:off x="2086299" y="0"/>
            <a:ext cx="10105701" cy="1635919"/>
          </a:xfrm>
          <a:custGeom>
            <a:rect b="b" l="l" r="r" t="t"/>
            <a:pathLst>
              <a:path extrusionOk="0" h="1635919" w="10105701">
                <a:moveTo>
                  <a:pt x="10105701" y="0"/>
                </a:moveTo>
                <a:lnTo>
                  <a:pt x="0" y="0"/>
                </a:lnTo>
                <a:lnTo>
                  <a:pt x="0" y="1490941"/>
                </a:lnTo>
                <a:lnTo>
                  <a:pt x="4607" y="1491637"/>
                </a:lnTo>
                <a:cubicBezTo>
                  <a:pt x="16659" y="1491630"/>
                  <a:pt x="29913" y="1489951"/>
                  <a:pt x="37930" y="1496454"/>
                </a:cubicBezTo>
                <a:lnTo>
                  <a:pt x="78230" y="1509231"/>
                </a:lnTo>
                <a:cubicBezTo>
                  <a:pt x="117818" y="1514287"/>
                  <a:pt x="225269" y="1521731"/>
                  <a:pt x="275459" y="1526793"/>
                </a:cubicBezTo>
                <a:cubicBezTo>
                  <a:pt x="313764" y="1530963"/>
                  <a:pt x="346987" y="1541888"/>
                  <a:pt x="379368" y="1539602"/>
                </a:cubicBezTo>
                <a:cubicBezTo>
                  <a:pt x="392576" y="1546875"/>
                  <a:pt x="405007" y="1550499"/>
                  <a:pt x="416973" y="1542697"/>
                </a:cubicBezTo>
                <a:cubicBezTo>
                  <a:pt x="452855" y="1551710"/>
                  <a:pt x="459175" y="1563531"/>
                  <a:pt x="524619" y="1569736"/>
                </a:cubicBezTo>
                <a:cubicBezTo>
                  <a:pt x="538423" y="1570060"/>
                  <a:pt x="580256" y="1565055"/>
                  <a:pt x="601753" y="1569757"/>
                </a:cubicBezTo>
                <a:cubicBezTo>
                  <a:pt x="650829" y="1575179"/>
                  <a:pt x="768752" y="1569541"/>
                  <a:pt x="819077" y="1602271"/>
                </a:cubicBezTo>
                <a:cubicBezTo>
                  <a:pt x="864345" y="1610461"/>
                  <a:pt x="920787" y="1605600"/>
                  <a:pt x="977607" y="1614490"/>
                </a:cubicBezTo>
                <a:cubicBezTo>
                  <a:pt x="1041126" y="1616084"/>
                  <a:pt x="1180788" y="1609848"/>
                  <a:pt x="1204410" y="1604796"/>
                </a:cubicBezTo>
                <a:cubicBezTo>
                  <a:pt x="1219023" y="1603955"/>
                  <a:pt x="1269664" y="1614581"/>
                  <a:pt x="1289468" y="1624111"/>
                </a:cubicBezTo>
                <a:cubicBezTo>
                  <a:pt x="1316509" y="1628345"/>
                  <a:pt x="1351337" y="1628742"/>
                  <a:pt x="1366651" y="1630201"/>
                </a:cubicBezTo>
                <a:lnTo>
                  <a:pt x="1381356" y="1632866"/>
                </a:lnTo>
                <a:cubicBezTo>
                  <a:pt x="1394485" y="1632761"/>
                  <a:pt x="1400590" y="1641651"/>
                  <a:pt x="1445426" y="1629568"/>
                </a:cubicBezTo>
                <a:cubicBezTo>
                  <a:pt x="1507585" y="1601017"/>
                  <a:pt x="1599341" y="1598872"/>
                  <a:pt x="1650367" y="1560368"/>
                </a:cubicBezTo>
                <a:cubicBezTo>
                  <a:pt x="1704319" y="1547517"/>
                  <a:pt x="1732125" y="1521192"/>
                  <a:pt x="1772393" y="1507860"/>
                </a:cubicBezTo>
                <a:cubicBezTo>
                  <a:pt x="1832559" y="1489282"/>
                  <a:pt x="1853090" y="1481466"/>
                  <a:pt x="1891965" y="1480365"/>
                </a:cubicBezTo>
                <a:cubicBezTo>
                  <a:pt x="1910729" y="1491935"/>
                  <a:pt x="2027835" y="1439510"/>
                  <a:pt x="2057728" y="1429583"/>
                </a:cubicBezTo>
                <a:lnTo>
                  <a:pt x="2073665" y="1421070"/>
                </a:lnTo>
                <a:cubicBezTo>
                  <a:pt x="2094251" y="1412612"/>
                  <a:pt x="2150176" y="1386769"/>
                  <a:pt x="2181244" y="1378831"/>
                </a:cubicBezTo>
                <a:cubicBezTo>
                  <a:pt x="2222350" y="1374587"/>
                  <a:pt x="2238821" y="1381578"/>
                  <a:pt x="2304560" y="1366100"/>
                </a:cubicBezTo>
                <a:cubicBezTo>
                  <a:pt x="2326476" y="1363885"/>
                  <a:pt x="2359838" y="1371177"/>
                  <a:pt x="2391564" y="1371094"/>
                </a:cubicBezTo>
                <a:cubicBezTo>
                  <a:pt x="2432149" y="1366985"/>
                  <a:pt x="2455612" y="1382736"/>
                  <a:pt x="2494921" y="1365603"/>
                </a:cubicBezTo>
                <a:lnTo>
                  <a:pt x="2734096" y="1356515"/>
                </a:lnTo>
                <a:lnTo>
                  <a:pt x="2739531" y="1357291"/>
                </a:lnTo>
                <a:lnTo>
                  <a:pt x="2865222" y="1359114"/>
                </a:lnTo>
                <a:cubicBezTo>
                  <a:pt x="2878449" y="1362779"/>
                  <a:pt x="2891353" y="1362288"/>
                  <a:pt x="2896689" y="1363122"/>
                </a:cubicBezTo>
                <a:lnTo>
                  <a:pt x="2897238" y="1364119"/>
                </a:lnTo>
                <a:lnTo>
                  <a:pt x="2965170" y="1346675"/>
                </a:lnTo>
                <a:lnTo>
                  <a:pt x="3018649" y="1330715"/>
                </a:lnTo>
                <a:cubicBezTo>
                  <a:pt x="3023892" y="1327905"/>
                  <a:pt x="3028665" y="1324539"/>
                  <a:pt x="3032731" y="1320413"/>
                </a:cubicBezTo>
                <a:cubicBezTo>
                  <a:pt x="3075490" y="1292489"/>
                  <a:pt x="3144642" y="1305589"/>
                  <a:pt x="3304966" y="1277664"/>
                </a:cubicBezTo>
                <a:cubicBezTo>
                  <a:pt x="3337554" y="1258833"/>
                  <a:pt x="3386510" y="1275439"/>
                  <a:pt x="3431592" y="1260880"/>
                </a:cubicBezTo>
                <a:cubicBezTo>
                  <a:pt x="3489905" y="1253650"/>
                  <a:pt x="3539499" y="1253433"/>
                  <a:pt x="3594306" y="1248466"/>
                </a:cubicBezTo>
                <a:cubicBezTo>
                  <a:pt x="3653474" y="1242369"/>
                  <a:pt x="3745472" y="1227649"/>
                  <a:pt x="3786599" y="1224300"/>
                </a:cubicBezTo>
                <a:cubicBezTo>
                  <a:pt x="3808763" y="1223174"/>
                  <a:pt x="3807167" y="1229416"/>
                  <a:pt x="3841066" y="1228373"/>
                </a:cubicBezTo>
                <a:cubicBezTo>
                  <a:pt x="3873205" y="1210604"/>
                  <a:pt x="3921441" y="1233175"/>
                  <a:pt x="3961204" y="1209839"/>
                </a:cubicBezTo>
                <a:cubicBezTo>
                  <a:pt x="3976014" y="1203349"/>
                  <a:pt x="4023022" y="1196077"/>
                  <a:pt x="4032612" y="1202505"/>
                </a:cubicBezTo>
                <a:cubicBezTo>
                  <a:pt x="4042558" y="1202595"/>
                  <a:pt x="4053728" y="1197908"/>
                  <a:pt x="4059004" y="1205617"/>
                </a:cubicBezTo>
                <a:cubicBezTo>
                  <a:pt x="4067387" y="1214558"/>
                  <a:pt x="4100158" y="1193182"/>
                  <a:pt x="4096357" y="1205997"/>
                </a:cubicBezTo>
                <a:lnTo>
                  <a:pt x="4223514" y="1208065"/>
                </a:lnTo>
                <a:lnTo>
                  <a:pt x="4264608" y="1202745"/>
                </a:lnTo>
                <a:lnTo>
                  <a:pt x="4270507" y="1201530"/>
                </a:lnTo>
                <a:cubicBezTo>
                  <a:pt x="4280325" y="1199130"/>
                  <a:pt x="4309940" y="1191442"/>
                  <a:pt x="4323515" y="1188341"/>
                </a:cubicBezTo>
                <a:cubicBezTo>
                  <a:pt x="4345901" y="1171754"/>
                  <a:pt x="4382682" y="1171579"/>
                  <a:pt x="4412266" y="1163198"/>
                </a:cubicBezTo>
                <a:lnTo>
                  <a:pt x="4493624" y="1141641"/>
                </a:lnTo>
                <a:lnTo>
                  <a:pt x="4547947" y="1135059"/>
                </a:lnTo>
                <a:lnTo>
                  <a:pt x="4570899" y="1127614"/>
                </a:lnTo>
                <a:cubicBezTo>
                  <a:pt x="4587359" y="1124815"/>
                  <a:pt x="4649538" y="1123476"/>
                  <a:pt x="4675496" y="1126467"/>
                </a:cubicBezTo>
                <a:cubicBezTo>
                  <a:pt x="4697495" y="1129400"/>
                  <a:pt x="4693106" y="1140398"/>
                  <a:pt x="4726643" y="1145555"/>
                </a:cubicBezTo>
                <a:cubicBezTo>
                  <a:pt x="4761184" y="1133902"/>
                  <a:pt x="4804963" y="1164954"/>
                  <a:pt x="4847920" y="1149205"/>
                </a:cubicBezTo>
                <a:cubicBezTo>
                  <a:pt x="4863560" y="1145511"/>
                  <a:pt x="4911017" y="1146919"/>
                  <a:pt x="4919404" y="1155004"/>
                </a:cubicBezTo>
                <a:cubicBezTo>
                  <a:pt x="4929179" y="1156909"/>
                  <a:pt x="4940940" y="1154325"/>
                  <a:pt x="4944872" y="1162888"/>
                </a:cubicBezTo>
                <a:cubicBezTo>
                  <a:pt x="4951657" y="1173230"/>
                  <a:pt x="4987412" y="1158139"/>
                  <a:pt x="4981573" y="1170076"/>
                </a:cubicBezTo>
                <a:cubicBezTo>
                  <a:pt x="5006936" y="1159755"/>
                  <a:pt x="5024814" y="1181490"/>
                  <a:pt x="5045039" y="1187167"/>
                </a:cubicBezTo>
                <a:lnTo>
                  <a:pt x="5106386" y="1195314"/>
                </a:lnTo>
                <a:lnTo>
                  <a:pt x="5147706" y="1197569"/>
                </a:lnTo>
                <a:lnTo>
                  <a:pt x="5153708" y="1197448"/>
                </a:lnTo>
                <a:cubicBezTo>
                  <a:pt x="5163764" y="1196873"/>
                  <a:pt x="5177220" y="1193824"/>
                  <a:pt x="5188848" y="1194117"/>
                </a:cubicBezTo>
                <a:lnTo>
                  <a:pt x="5261123" y="1196468"/>
                </a:lnTo>
                <a:cubicBezTo>
                  <a:pt x="5312090" y="1190994"/>
                  <a:pt x="5405461" y="1183748"/>
                  <a:pt x="5494654" y="1161268"/>
                </a:cubicBezTo>
                <a:lnTo>
                  <a:pt x="5546753" y="1165525"/>
                </a:lnTo>
                <a:lnTo>
                  <a:pt x="5560642" y="1164466"/>
                </a:lnTo>
                <a:lnTo>
                  <a:pt x="5686323" y="1147265"/>
                </a:lnTo>
                <a:cubicBezTo>
                  <a:pt x="5750755" y="1126913"/>
                  <a:pt x="5775685" y="1148046"/>
                  <a:pt x="5829828" y="1116410"/>
                </a:cubicBezTo>
                <a:cubicBezTo>
                  <a:pt x="5821148" y="1128698"/>
                  <a:pt x="5906454" y="1127104"/>
                  <a:pt x="5925239" y="1121255"/>
                </a:cubicBezTo>
                <a:cubicBezTo>
                  <a:pt x="5947279" y="1110562"/>
                  <a:pt x="6082280" y="1070391"/>
                  <a:pt x="6144558" y="1056445"/>
                </a:cubicBezTo>
                <a:cubicBezTo>
                  <a:pt x="6209398" y="1040785"/>
                  <a:pt x="6259985" y="1033313"/>
                  <a:pt x="6290656" y="1027295"/>
                </a:cubicBezTo>
                <a:lnTo>
                  <a:pt x="6412287" y="996143"/>
                </a:lnTo>
                <a:cubicBezTo>
                  <a:pt x="6444202" y="994146"/>
                  <a:pt x="6495808" y="1008147"/>
                  <a:pt x="6520075" y="1008347"/>
                </a:cubicBezTo>
                <a:cubicBezTo>
                  <a:pt x="6532061" y="1004377"/>
                  <a:pt x="6544742" y="1000649"/>
                  <a:pt x="6557889" y="997343"/>
                </a:cubicBezTo>
                <a:lnTo>
                  <a:pt x="6566004" y="995911"/>
                </a:lnTo>
                <a:lnTo>
                  <a:pt x="6604593" y="992506"/>
                </a:lnTo>
                <a:cubicBezTo>
                  <a:pt x="6627875" y="991462"/>
                  <a:pt x="6682628" y="991149"/>
                  <a:pt x="6705694" y="989646"/>
                </a:cubicBezTo>
                <a:cubicBezTo>
                  <a:pt x="6715818" y="979115"/>
                  <a:pt x="6728665" y="979617"/>
                  <a:pt x="6742991" y="983487"/>
                </a:cubicBezTo>
                <a:cubicBezTo>
                  <a:pt x="6774125" y="973355"/>
                  <a:pt x="6808701" y="975904"/>
                  <a:pt x="6846894" y="970622"/>
                </a:cubicBezTo>
                <a:cubicBezTo>
                  <a:pt x="6881758" y="952640"/>
                  <a:pt x="6911718" y="966478"/>
                  <a:pt x="6952494" y="960756"/>
                </a:cubicBezTo>
                <a:cubicBezTo>
                  <a:pt x="7014499" y="953613"/>
                  <a:pt x="7171408" y="935371"/>
                  <a:pt x="7218923" y="927762"/>
                </a:cubicBezTo>
                <a:lnTo>
                  <a:pt x="7237583" y="915103"/>
                </a:lnTo>
                <a:lnTo>
                  <a:pt x="7279234" y="890347"/>
                </a:lnTo>
                <a:cubicBezTo>
                  <a:pt x="7282367" y="886883"/>
                  <a:pt x="7284610" y="883060"/>
                  <a:pt x="7285560" y="878753"/>
                </a:cubicBezTo>
                <a:cubicBezTo>
                  <a:pt x="7345735" y="880000"/>
                  <a:pt x="7379697" y="849179"/>
                  <a:pt x="7433809" y="834821"/>
                </a:cubicBezTo>
                <a:cubicBezTo>
                  <a:pt x="7489109" y="811390"/>
                  <a:pt x="7502976" y="798781"/>
                  <a:pt x="7540176" y="784348"/>
                </a:cubicBezTo>
                <a:cubicBezTo>
                  <a:pt x="7556139" y="775738"/>
                  <a:pt x="7577389" y="711736"/>
                  <a:pt x="7605402" y="716527"/>
                </a:cubicBezTo>
                <a:cubicBezTo>
                  <a:pt x="7613742" y="707888"/>
                  <a:pt x="7791241" y="703328"/>
                  <a:pt x="7845858" y="673516"/>
                </a:cubicBezTo>
                <a:cubicBezTo>
                  <a:pt x="7895453" y="685047"/>
                  <a:pt x="7862372" y="670105"/>
                  <a:pt x="7900059" y="662791"/>
                </a:cubicBezTo>
                <a:cubicBezTo>
                  <a:pt x="7920787" y="654035"/>
                  <a:pt x="7936717" y="664423"/>
                  <a:pt x="7962243" y="636522"/>
                </a:cubicBezTo>
                <a:cubicBezTo>
                  <a:pt x="7996549" y="637997"/>
                  <a:pt x="8072790" y="602560"/>
                  <a:pt x="8135456" y="587387"/>
                </a:cubicBezTo>
                <a:cubicBezTo>
                  <a:pt x="8203051" y="573419"/>
                  <a:pt x="8256250" y="537571"/>
                  <a:pt x="8338241" y="545483"/>
                </a:cubicBezTo>
                <a:cubicBezTo>
                  <a:pt x="8345964" y="530066"/>
                  <a:pt x="8385415" y="539169"/>
                  <a:pt x="8426880" y="525661"/>
                </a:cubicBezTo>
                <a:cubicBezTo>
                  <a:pt x="8432865" y="512576"/>
                  <a:pt x="8445661" y="514079"/>
                  <a:pt x="8460314" y="504220"/>
                </a:cubicBezTo>
                <a:lnTo>
                  <a:pt x="8467254" y="497500"/>
                </a:lnTo>
                <a:lnTo>
                  <a:pt x="8464303" y="498549"/>
                </a:lnTo>
                <a:cubicBezTo>
                  <a:pt x="8456468" y="500532"/>
                  <a:pt x="8477290" y="490312"/>
                  <a:pt x="8475402" y="489611"/>
                </a:cubicBezTo>
                <a:lnTo>
                  <a:pt x="8467254" y="497500"/>
                </a:lnTo>
                <a:lnTo>
                  <a:pt x="8483593" y="491693"/>
                </a:lnTo>
                <a:cubicBezTo>
                  <a:pt x="8555805" y="463970"/>
                  <a:pt x="8656042" y="369236"/>
                  <a:pt x="8731307" y="373834"/>
                </a:cubicBezTo>
                <a:cubicBezTo>
                  <a:pt x="8796803" y="371769"/>
                  <a:pt x="8847519" y="347239"/>
                  <a:pt x="8905624" y="333941"/>
                </a:cubicBezTo>
                <a:cubicBezTo>
                  <a:pt x="8930484" y="326336"/>
                  <a:pt x="8914464" y="305954"/>
                  <a:pt x="8953374" y="325422"/>
                </a:cubicBezTo>
                <a:lnTo>
                  <a:pt x="9036443" y="308326"/>
                </a:lnTo>
                <a:lnTo>
                  <a:pt x="9071726" y="297416"/>
                </a:lnTo>
                <a:cubicBezTo>
                  <a:pt x="9087610" y="280477"/>
                  <a:pt x="9181257" y="320181"/>
                  <a:pt x="9203238" y="301935"/>
                </a:cubicBezTo>
                <a:cubicBezTo>
                  <a:pt x="9207855" y="296522"/>
                  <a:pt x="9224145" y="296813"/>
                  <a:pt x="9225389" y="302331"/>
                </a:cubicBezTo>
                <a:cubicBezTo>
                  <a:pt x="9231986" y="298884"/>
                  <a:pt x="9251736" y="281850"/>
                  <a:pt x="9257841" y="289670"/>
                </a:cubicBezTo>
                <a:lnTo>
                  <a:pt x="9338289" y="258345"/>
                </a:lnTo>
                <a:cubicBezTo>
                  <a:pt x="9364865" y="253056"/>
                  <a:pt x="9440290" y="246574"/>
                  <a:pt x="9464136" y="244057"/>
                </a:cubicBezTo>
                <a:cubicBezTo>
                  <a:pt x="9467020" y="239819"/>
                  <a:pt x="9479694" y="239220"/>
                  <a:pt x="9481363" y="243247"/>
                </a:cubicBezTo>
                <a:cubicBezTo>
                  <a:pt x="9499429" y="235801"/>
                  <a:pt x="9523607" y="212357"/>
                  <a:pt x="9572531" y="199385"/>
                </a:cubicBezTo>
                <a:cubicBezTo>
                  <a:pt x="9625765" y="194838"/>
                  <a:pt x="9711652" y="147390"/>
                  <a:pt x="9756421" y="131720"/>
                </a:cubicBezTo>
                <a:cubicBezTo>
                  <a:pt x="9787863" y="92850"/>
                  <a:pt x="9802506" y="116890"/>
                  <a:pt x="9841144" y="105373"/>
                </a:cubicBezTo>
                <a:cubicBezTo>
                  <a:pt x="9881515" y="88023"/>
                  <a:pt x="9948279" y="40585"/>
                  <a:pt x="9993448" y="45117"/>
                </a:cubicBezTo>
                <a:lnTo>
                  <a:pt x="10019281" y="31163"/>
                </a:lnTo>
                <a:cubicBezTo>
                  <a:pt x="10026781" y="4158"/>
                  <a:pt x="10048053" y="28021"/>
                  <a:pt x="10072841" y="43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0" name="Google Shape;710;p53"/>
          <p:cNvSpPr txBox="1"/>
          <p:nvPr>
            <p:ph type="title"/>
          </p:nvPr>
        </p:nvSpPr>
        <p:spPr>
          <a:xfrm>
            <a:off x="5262665" y="0"/>
            <a:ext cx="6290040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Tratamiento combinado</a:t>
            </a:r>
            <a:endParaRPr/>
          </a:p>
        </p:txBody>
      </p:sp>
      <p:sp>
        <p:nvSpPr>
          <p:cNvPr id="711" name="Google Shape;711;p53"/>
          <p:cNvSpPr txBox="1"/>
          <p:nvPr>
            <p:ph idx="1" type="body"/>
          </p:nvPr>
        </p:nvSpPr>
        <p:spPr>
          <a:xfrm>
            <a:off x="5924145" y="1546698"/>
            <a:ext cx="5807412" cy="44455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Administrar la </a:t>
            </a:r>
            <a:r>
              <a:rPr lang="en-US" sz="1700" u="sng"/>
              <a:t>dosis completa</a:t>
            </a:r>
            <a:r>
              <a:rPr lang="en-US" sz="1700"/>
              <a:t> para cada desparasitante.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u="sng"/>
              <a:t>No mezclar</a:t>
            </a:r>
            <a:r>
              <a:rPr lang="en-US" sz="1700"/>
              <a:t> los desparasitantes. Usar jeringas separadas para cada desparasitante.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u="sng"/>
              <a:t>Tratar selectivamente</a:t>
            </a:r>
            <a:r>
              <a:rPr lang="en-US" sz="1700"/>
              <a:t> basado en FAMACHA©, Five Point Check©, u otros criterios: no administrar tratamiento combinado a todos los animales del rebaño.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Cumplir con el </a:t>
            </a:r>
            <a:r>
              <a:rPr lang="en-US" sz="1700" u="sng"/>
              <a:t>tiempo de retiro</a:t>
            </a:r>
            <a:r>
              <a:rPr lang="en-US" sz="1700"/>
              <a:t> más extenso de todos los medicamentos utilizados.</a:t>
            </a:r>
            <a:endParaRPr/>
          </a:p>
        </p:txBody>
      </p:sp>
      <p:pic>
        <p:nvPicPr>
          <p:cNvPr id="712" name="Google Shape;712;p5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62" y="681037"/>
            <a:ext cx="4626305" cy="549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8" name="Google Shape;718;p54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9" name="Google Shape;719;p54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20" name="Google Shape;720;p5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1" l="0" r="4653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4"/>
          <p:cNvSpPr txBox="1"/>
          <p:nvPr>
            <p:ph type="title"/>
          </p:nvPr>
        </p:nvSpPr>
        <p:spPr>
          <a:xfrm>
            <a:off x="322043" y="35916"/>
            <a:ext cx="8024289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Qué hacer cuando la desparasitación no es suficiente?</a:t>
            </a:r>
            <a:endParaRPr/>
          </a:p>
        </p:txBody>
      </p:sp>
      <p:sp>
        <p:nvSpPr>
          <p:cNvPr id="722" name="Google Shape;722;p54"/>
          <p:cNvSpPr txBox="1"/>
          <p:nvPr>
            <p:ph idx="1" type="body"/>
          </p:nvPr>
        </p:nvSpPr>
        <p:spPr>
          <a:xfrm>
            <a:off x="555509" y="1853764"/>
            <a:ext cx="6497044" cy="4138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lang="en-US" sz="1800">
                <a:solidFill>
                  <a:srgbClr val="FFFF00"/>
                </a:solidFill>
              </a:rPr>
              <a:t>Si la desparasitación no fue efectiva eliminando los parásitos, entonces pudiera:</a:t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Remover los animales de las pasturas contaminadas para evitar reinfección y minimizar el estrés.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Proveer una dieta de alta calidad.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Dar tratamiento de soporte a los animales afectados, en caso de requerirse</a:t>
            </a:r>
            <a:endParaRPr sz="1800"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+"/>
            </a:pPr>
            <a:r>
              <a:rPr lang="en-US" sz="1600"/>
              <a:t>Electrolitos</a:t>
            </a:r>
            <a:endParaRPr sz="1600"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+"/>
            </a:pPr>
            <a:r>
              <a:rPr lang="en-US" sz="1600"/>
              <a:t>Suplementos nutricionales</a:t>
            </a:r>
            <a:endParaRPr sz="1600"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+"/>
            </a:pPr>
            <a:r>
              <a:rPr lang="en-US" sz="1600"/>
              <a:t>Suplementación con vitaminas/minerales (inyectables)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28" name="Google Shape;728;p55"/>
          <p:cNvSpPr/>
          <p:nvPr/>
        </p:nvSpPr>
        <p:spPr>
          <a:xfrm>
            <a:off x="0" y="0"/>
            <a:ext cx="5749636" cy="6858000"/>
          </a:xfrm>
          <a:custGeom>
            <a:rect b="b" l="l" r="r" t="t"/>
            <a:pathLst>
              <a:path extrusionOk="0" h="6858000" w="6105267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29" name="Google Shape;729;p55"/>
          <p:cNvSpPr/>
          <p:nvPr/>
        </p:nvSpPr>
        <p:spPr>
          <a:xfrm>
            <a:off x="2270270" y="3573970"/>
            <a:ext cx="3220836" cy="3284032"/>
          </a:xfrm>
          <a:custGeom>
            <a:rect b="b" l="l" r="r" t="t"/>
            <a:pathLst>
              <a:path extrusionOk="0" h="3119313" w="3059287">
                <a:moveTo>
                  <a:pt x="2788061" y="0"/>
                </a:moveTo>
                <a:lnTo>
                  <a:pt x="3059287" y="3119313"/>
                </a:lnTo>
                <a:lnTo>
                  <a:pt x="250146" y="3119313"/>
                </a:lnTo>
                <a:lnTo>
                  <a:pt x="0" y="242424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30" name="Google Shape;730;p55"/>
          <p:cNvSpPr/>
          <p:nvPr/>
        </p:nvSpPr>
        <p:spPr>
          <a:xfrm rot="-10600972">
            <a:off x="2476685" y="174178"/>
            <a:ext cx="3555208" cy="2719313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31" name="Google Shape;731;p55"/>
          <p:cNvPicPr preferRelativeResize="0"/>
          <p:nvPr/>
        </p:nvPicPr>
        <p:blipFill rotWithShape="1">
          <a:blip r:embed="rId4">
            <a:alphaModFix/>
          </a:blip>
          <a:srcRect b="0" l="7610" r="7610" t="0"/>
          <a:stretch/>
        </p:blipFill>
        <p:spPr>
          <a:xfrm>
            <a:off x="2400990" y="3707178"/>
            <a:ext cx="2990978" cy="3152201"/>
          </a:xfrm>
          <a:custGeom>
            <a:rect b="b" l="l" r="r" t="t"/>
            <a:pathLst>
              <a:path extrusionOk="0" h="2994094" w="2840958">
                <a:moveTo>
                  <a:pt x="2544873" y="100"/>
                </a:moveTo>
                <a:cubicBezTo>
                  <a:pt x="2560012" y="-1173"/>
                  <a:pt x="2573332" y="9940"/>
                  <a:pt x="2574678" y="24974"/>
                </a:cubicBezTo>
                <a:cubicBezTo>
                  <a:pt x="2574922" y="27623"/>
                  <a:pt x="2575166" y="30270"/>
                  <a:pt x="2575409" y="32918"/>
                </a:cubicBezTo>
                <a:lnTo>
                  <a:pt x="2579036" y="32612"/>
                </a:lnTo>
                <a:lnTo>
                  <a:pt x="2606212" y="345170"/>
                </a:lnTo>
                <a:lnTo>
                  <a:pt x="2606832" y="393932"/>
                </a:lnTo>
                <a:cubicBezTo>
                  <a:pt x="2608344" y="414224"/>
                  <a:pt x="2612452" y="428007"/>
                  <a:pt x="2613963" y="448298"/>
                </a:cubicBezTo>
                <a:cubicBezTo>
                  <a:pt x="2613960" y="453654"/>
                  <a:pt x="2608198" y="461854"/>
                  <a:pt x="2608206" y="468029"/>
                </a:cubicBezTo>
                <a:lnTo>
                  <a:pt x="2628552" y="525648"/>
                </a:lnTo>
                <a:lnTo>
                  <a:pt x="2625596" y="550188"/>
                </a:lnTo>
                <a:lnTo>
                  <a:pt x="2618178" y="555515"/>
                </a:lnTo>
                <a:cubicBezTo>
                  <a:pt x="2627385" y="653686"/>
                  <a:pt x="2642869" y="751313"/>
                  <a:pt x="2652077" y="849484"/>
                </a:cubicBezTo>
                <a:lnTo>
                  <a:pt x="2657344" y="908862"/>
                </a:lnTo>
                <a:lnTo>
                  <a:pt x="2840958" y="2994094"/>
                </a:lnTo>
                <a:lnTo>
                  <a:pt x="243297" y="2994094"/>
                </a:lnTo>
                <a:lnTo>
                  <a:pt x="242345" y="2981280"/>
                </a:lnTo>
                <a:cubicBezTo>
                  <a:pt x="238938" y="2937299"/>
                  <a:pt x="232737" y="2863658"/>
                  <a:pt x="222111" y="2743811"/>
                </a:cubicBezTo>
                <a:cubicBezTo>
                  <a:pt x="148074" y="1903001"/>
                  <a:pt x="74038" y="1062189"/>
                  <a:pt x="0" y="22137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32" name="Google Shape;732;p55"/>
          <p:cNvSpPr txBox="1"/>
          <p:nvPr>
            <p:ph idx="1" type="body"/>
          </p:nvPr>
        </p:nvSpPr>
        <p:spPr>
          <a:xfrm>
            <a:off x="6708867" y="2035833"/>
            <a:ext cx="5115074" cy="4699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Las partículas de óxido de cobre (siglas en inglés COWP) pueden reducir infecciones con gusano barbero y puede ser incluido en sistemas orgánicos.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Sericea lespedeza reduce los signos de parasitismo interno (gusanos y coccidia) en ovinos y caprinos.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BioWorma® no elimina los parásitos  adultos, pero si consume las larvas, reduciendo así la contaminación de las pasturas.</a:t>
            </a:r>
            <a:endParaRPr/>
          </a:p>
        </p:txBody>
      </p:sp>
      <p:pic>
        <p:nvPicPr>
          <p:cNvPr id="733" name="Google Shape;733;p55"/>
          <p:cNvPicPr preferRelativeResize="0"/>
          <p:nvPr/>
        </p:nvPicPr>
        <p:blipFill rotWithShape="1">
          <a:blip r:embed="rId5">
            <a:alphaModFix/>
          </a:blip>
          <a:srcRect b="1" l="5624" r="21486" t="0"/>
          <a:stretch/>
        </p:blipFill>
        <p:spPr>
          <a:xfrm>
            <a:off x="2528319" y="199489"/>
            <a:ext cx="3471587" cy="2679045"/>
          </a:xfrm>
          <a:custGeom>
            <a:rect b="b" l="l" r="r" t="t"/>
            <a:pathLst>
              <a:path extrusionOk="0" h="2775599" w="3596704">
                <a:moveTo>
                  <a:pt x="176768" y="43"/>
                </a:moveTo>
                <a:cubicBezTo>
                  <a:pt x="718363" y="28304"/>
                  <a:pt x="2363698" y="122689"/>
                  <a:pt x="3594955" y="195226"/>
                </a:cubicBezTo>
                <a:lnTo>
                  <a:pt x="3596704" y="195330"/>
                </a:lnTo>
                <a:lnTo>
                  <a:pt x="3448462" y="2753010"/>
                </a:lnTo>
                <a:cubicBezTo>
                  <a:pt x="3447661" y="2765977"/>
                  <a:pt x="3440002" y="2776054"/>
                  <a:pt x="3431300" y="2775584"/>
                </a:cubicBezTo>
                <a:lnTo>
                  <a:pt x="2713245" y="2733966"/>
                </a:lnTo>
                <a:lnTo>
                  <a:pt x="2689424" y="2739218"/>
                </a:lnTo>
                <a:cubicBezTo>
                  <a:pt x="2676287" y="2738163"/>
                  <a:pt x="2673607" y="2733878"/>
                  <a:pt x="2665699" y="2731210"/>
                </a:cubicBezTo>
                <a:lnTo>
                  <a:pt x="2344434" y="2712590"/>
                </a:lnTo>
                <a:lnTo>
                  <a:pt x="2301791" y="2710118"/>
                </a:lnTo>
                <a:lnTo>
                  <a:pt x="2277565" y="2715782"/>
                </a:lnTo>
                <a:cubicBezTo>
                  <a:pt x="2268309" y="2709595"/>
                  <a:pt x="2260662" y="2720202"/>
                  <a:pt x="2252744" y="2722444"/>
                </a:cubicBezTo>
                <a:lnTo>
                  <a:pt x="2229076" y="2724565"/>
                </a:lnTo>
                <a:lnTo>
                  <a:pt x="2210979" y="2724058"/>
                </a:lnTo>
                <a:lnTo>
                  <a:pt x="2192328" y="2718196"/>
                </a:lnTo>
                <a:cubicBezTo>
                  <a:pt x="2187071" y="2717427"/>
                  <a:pt x="2185502" y="2720312"/>
                  <a:pt x="2179438" y="2719438"/>
                </a:cubicBezTo>
                <a:lnTo>
                  <a:pt x="2155938" y="2712953"/>
                </a:lnTo>
                <a:lnTo>
                  <a:pt x="2121403" y="2706233"/>
                </a:lnTo>
                <a:lnTo>
                  <a:pt x="2097732" y="2699831"/>
                </a:lnTo>
                <a:lnTo>
                  <a:pt x="2093201" y="2698029"/>
                </a:lnTo>
                <a:lnTo>
                  <a:pt x="1936412" y="2688941"/>
                </a:lnTo>
                <a:lnTo>
                  <a:pt x="1924746" y="2689987"/>
                </a:lnTo>
                <a:lnTo>
                  <a:pt x="1885825" y="2686009"/>
                </a:lnTo>
                <a:lnTo>
                  <a:pt x="1880023" y="2688018"/>
                </a:lnTo>
                <a:lnTo>
                  <a:pt x="1842010" y="2683470"/>
                </a:lnTo>
                <a:cubicBezTo>
                  <a:pt x="1829357" y="2683068"/>
                  <a:pt x="1807496" y="2681277"/>
                  <a:pt x="1800098" y="2683032"/>
                </a:cubicBezTo>
                <a:lnTo>
                  <a:pt x="1796668" y="2688185"/>
                </a:lnTo>
                <a:lnTo>
                  <a:pt x="1787474" y="2688123"/>
                </a:lnTo>
                <a:cubicBezTo>
                  <a:pt x="1786827" y="2687675"/>
                  <a:pt x="1773591" y="2687250"/>
                  <a:pt x="1773048" y="2687185"/>
                </a:cubicBezTo>
                <a:lnTo>
                  <a:pt x="1741048" y="2679712"/>
                </a:lnTo>
                <a:lnTo>
                  <a:pt x="0" y="2580711"/>
                </a:lnTo>
                <a:lnTo>
                  <a:pt x="148088" y="25697"/>
                </a:lnTo>
                <a:cubicBezTo>
                  <a:pt x="149001" y="10679"/>
                  <a:pt x="161815" y="-785"/>
                  <a:pt x="176768" y="4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34" name="Google Shape;734;p55"/>
          <p:cNvSpPr/>
          <p:nvPr/>
        </p:nvSpPr>
        <p:spPr>
          <a:xfrm rot="-5554004">
            <a:off x="-150127" y="1744183"/>
            <a:ext cx="3684189" cy="2892616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35" name="Google Shape;735;p55"/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-2" l="14111" r="19536" t="0"/>
          <a:stretch/>
        </p:blipFill>
        <p:spPr>
          <a:xfrm>
            <a:off x="302066" y="1417887"/>
            <a:ext cx="2792938" cy="3535787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5"/>
          <p:cNvSpPr txBox="1"/>
          <p:nvPr/>
        </p:nvSpPr>
        <p:spPr>
          <a:xfrm>
            <a:off x="9597135" y="1731449"/>
            <a:ext cx="233448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00"/>
                </a:solidFill>
                <a:latin typeface="ADLaM Display"/>
                <a:ea typeface="ADLaM Display"/>
                <a:cs typeface="ADLaM Display"/>
                <a:sym typeface="ADLaM Display"/>
              </a:rPr>
              <a:t>P R O B A D O 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55"/>
          <p:cNvSpPr txBox="1"/>
          <p:nvPr>
            <p:ph type="title"/>
          </p:nvPr>
        </p:nvSpPr>
        <p:spPr>
          <a:xfrm>
            <a:off x="6107588" y="220433"/>
            <a:ext cx="7874902" cy="16067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 sz="5400"/>
              <a:t>Desparasitantes “Naturales”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3" name="Google Shape;743;p56"/>
          <p:cNvSpPr/>
          <p:nvPr/>
        </p:nvSpPr>
        <p:spPr>
          <a:xfrm rot="10800000">
            <a:off x="-1663" y="76336"/>
            <a:ext cx="4247092" cy="6857864"/>
          </a:xfrm>
          <a:custGeom>
            <a:rect b="b" l="l" r="r" t="t"/>
            <a:pathLst>
              <a:path extrusionOk="0" h="6857864" w="3134385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4" name="Google Shape;744;p56"/>
          <p:cNvSpPr/>
          <p:nvPr/>
        </p:nvSpPr>
        <p:spPr>
          <a:xfrm rot="-205702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45" name="Google Shape;745;p5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2" l="2635" r="34197" t="0"/>
          <a:stretch/>
        </p:blipFill>
        <p:spPr>
          <a:xfrm>
            <a:off x="839620" y="1145179"/>
            <a:ext cx="3841903" cy="45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56"/>
          <p:cNvSpPr txBox="1"/>
          <p:nvPr>
            <p:ph type="title"/>
          </p:nvPr>
        </p:nvSpPr>
        <p:spPr>
          <a:xfrm>
            <a:off x="4633323" y="274321"/>
            <a:ext cx="6719057" cy="1282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Partículas de óxido de cobre </a:t>
            </a:r>
            <a:endParaRPr b="1" i="0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7" name="Google Shape;747;p56"/>
          <p:cNvSpPr txBox="1"/>
          <p:nvPr>
            <p:ph idx="1" type="body"/>
          </p:nvPr>
        </p:nvSpPr>
        <p:spPr>
          <a:xfrm>
            <a:off x="5215246" y="1843380"/>
            <a:ext cx="6719057" cy="466769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575" r="-38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748" name="Google Shape;748;p56"/>
          <p:cNvSpPr txBox="1"/>
          <p:nvPr/>
        </p:nvSpPr>
        <p:spPr>
          <a:xfrm>
            <a:off x="8907482" y="1407568"/>
            <a:ext cx="21916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(COWP)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4" name="Google Shape;754;p57"/>
          <p:cNvSpPr/>
          <p:nvPr/>
        </p:nvSpPr>
        <p:spPr>
          <a:xfrm rot="10800000">
            <a:off x="-1" y="136"/>
            <a:ext cx="4245430" cy="6857864"/>
          </a:xfrm>
          <a:custGeom>
            <a:rect b="b" l="l" r="r" t="t"/>
            <a:pathLst>
              <a:path extrusionOk="0" h="6857864" w="3134385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5" name="Google Shape;755;p57"/>
          <p:cNvSpPr/>
          <p:nvPr/>
        </p:nvSpPr>
        <p:spPr>
          <a:xfrm rot="-205702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56" name="Google Shape;756;p5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2" l="8043" r="20969" t="0"/>
          <a:stretch/>
        </p:blipFill>
        <p:spPr>
          <a:xfrm>
            <a:off x="839620" y="1145179"/>
            <a:ext cx="3841903" cy="45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7"/>
          <p:cNvSpPr txBox="1"/>
          <p:nvPr>
            <p:ph type="title"/>
          </p:nvPr>
        </p:nvSpPr>
        <p:spPr>
          <a:xfrm>
            <a:off x="4957706" y="291888"/>
            <a:ext cx="7234294" cy="170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Recomendaciones para el uso de COWP para el control parasitario</a:t>
            </a:r>
            <a:endParaRPr i="0"/>
          </a:p>
        </p:txBody>
      </p:sp>
      <p:sp>
        <p:nvSpPr>
          <p:cNvPr id="758" name="Google Shape;758;p57"/>
          <p:cNvSpPr txBox="1"/>
          <p:nvPr>
            <p:ph idx="2" type="body"/>
          </p:nvPr>
        </p:nvSpPr>
        <p:spPr>
          <a:xfrm>
            <a:off x="5029200" y="2217906"/>
            <a:ext cx="7038304" cy="4530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Los bolos para bovinos (12.5 y 25 g) pueden </a:t>
            </a:r>
            <a:r>
              <a:rPr lang="en-US" sz="1700" u="sng"/>
              <a:t>reempacarse </a:t>
            </a:r>
            <a:r>
              <a:rPr lang="en-US" sz="1700"/>
              <a:t>en tamaño más pequeño para desparasitar cabras (2 y 4 g).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Se encuentran en el mercado para caprinos y ovinos también.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Suministrar la menor dosis efectiva a corderos/cabritos (0.5 a 1 g) y 1 a 2 g para animales adultos.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Administrar con un dosificador de bolos plástico.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u="sng"/>
              <a:t>Tratar selectivamente</a:t>
            </a:r>
            <a:r>
              <a:rPr lang="en-US" sz="1700"/>
              <a:t>, basado en FAMACHA©, Five Point Check©, u otros criterios.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Monitorear niveles de cobre (en hígado), especialmente en ovejas (especialmente en razas susceptibles).</a:t>
            </a:r>
            <a:endParaRPr/>
          </a:p>
          <a:p>
            <a:pPr indent="-12877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4" name="Google Shape;764;p58"/>
          <p:cNvSpPr txBox="1"/>
          <p:nvPr>
            <p:ph idx="1" type="body"/>
          </p:nvPr>
        </p:nvSpPr>
        <p:spPr>
          <a:xfrm>
            <a:off x="4027826" y="3900196"/>
            <a:ext cx="3581850" cy="3080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Vinagre de cidra de manzana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Jabon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Forrajes bioactivos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Taninos condensados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Sulfato de cobre ☠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Extracto de arándano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Tierra de diatomeas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Plantas medicinales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Ajo </a:t>
            </a:r>
            <a:r>
              <a:rPr lang="en-US" sz="1400"/>
              <a:t>(</a:t>
            </a:r>
            <a:r>
              <a:rPr i="1" lang="en-US" sz="1400"/>
              <a:t>Allium sativum</a:t>
            </a:r>
            <a:r>
              <a:rPr lang="en-US" sz="1400"/>
              <a:t>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br>
              <a:rPr lang="en-US"/>
            </a:br>
            <a:endParaRPr/>
          </a:p>
        </p:txBody>
      </p:sp>
      <p:sp>
        <p:nvSpPr>
          <p:cNvPr id="765" name="Google Shape;765;p58"/>
          <p:cNvSpPr/>
          <p:nvPr/>
        </p:nvSpPr>
        <p:spPr>
          <a:xfrm rot="60000">
            <a:off x="6057729" y="629029"/>
            <a:ext cx="3368096" cy="2604195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6" name="Google Shape;766;p58"/>
          <p:cNvSpPr/>
          <p:nvPr/>
        </p:nvSpPr>
        <p:spPr>
          <a:xfrm rot="5460000">
            <a:off x="6551113" y="347230"/>
            <a:ext cx="2384711" cy="3135094"/>
          </a:xfrm>
          <a:custGeom>
            <a:rect b="b" l="l" r="r" t="t"/>
            <a:pathLst>
              <a:path extrusionOk="0" h="3452654" w="2593269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7" name="Google Shape;767;p58"/>
          <p:cNvSpPr/>
          <p:nvPr/>
        </p:nvSpPr>
        <p:spPr>
          <a:xfrm rot="10643492">
            <a:off x="2690526" y="918490"/>
            <a:ext cx="3344561" cy="2579280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8" name="Google Shape;768;p58"/>
          <p:cNvSpPr/>
          <p:nvPr/>
        </p:nvSpPr>
        <p:spPr>
          <a:xfrm rot="5243492">
            <a:off x="3167391" y="663962"/>
            <a:ext cx="2379015" cy="3124458"/>
          </a:xfrm>
          <a:custGeom>
            <a:rect b="b" l="l" r="r" t="t"/>
            <a:pathLst>
              <a:path extrusionOk="0" h="3420248" w="2572440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Diatomaceous earth under a scanning electron microscope. These fossils of  naturally occurring hard-shell micro-organisms have many modern day uses,  and these particular diatoms were taken from an industrial filter used to  help" id="769" name="Google Shape;769;p58"/>
          <p:cNvPicPr preferRelativeResize="0"/>
          <p:nvPr/>
        </p:nvPicPr>
        <p:blipFill rotWithShape="1">
          <a:blip r:embed="rId4">
            <a:alphaModFix/>
          </a:blip>
          <a:srcRect b="-4" l="6041" r="2693" t="0"/>
          <a:stretch/>
        </p:blipFill>
        <p:spPr>
          <a:xfrm>
            <a:off x="2743706" y="967891"/>
            <a:ext cx="3225754" cy="2501410"/>
          </a:xfrm>
          <a:custGeom>
            <a:rect b="b" l="l" r="r" t="t"/>
            <a:pathLst>
              <a:path extrusionOk="0" h="2583752" w="3331940">
                <a:moveTo>
                  <a:pt x="3222444" y="0"/>
                </a:moveTo>
                <a:lnTo>
                  <a:pt x="3331916" y="2402915"/>
                </a:lnTo>
                <a:cubicBezTo>
                  <a:pt x="3332526" y="2417208"/>
                  <a:pt x="3321621" y="2429306"/>
                  <a:pt x="3307506" y="2429985"/>
                </a:cubicBezTo>
                <a:cubicBezTo>
                  <a:pt x="3260028" y="2437053"/>
                  <a:pt x="3193470" y="2438074"/>
                  <a:pt x="3143350" y="2440935"/>
                </a:cubicBezTo>
                <a:cubicBezTo>
                  <a:pt x="3097827" y="2443008"/>
                  <a:pt x="3113445" y="2445539"/>
                  <a:pt x="3067922" y="2447612"/>
                </a:cubicBezTo>
                <a:lnTo>
                  <a:pt x="3013489" y="2453569"/>
                </a:lnTo>
                <a:cubicBezTo>
                  <a:pt x="2986308" y="2456550"/>
                  <a:pt x="2962580" y="2468236"/>
                  <a:pt x="2942475" y="2470630"/>
                </a:cubicBezTo>
                <a:cubicBezTo>
                  <a:pt x="2908039" y="2473260"/>
                  <a:pt x="2834428" y="2469297"/>
                  <a:pt x="2806873" y="2469347"/>
                </a:cubicBezTo>
                <a:cubicBezTo>
                  <a:pt x="2774340" y="2470907"/>
                  <a:pt x="2772037" y="2464246"/>
                  <a:pt x="2739505" y="2465806"/>
                </a:cubicBezTo>
                <a:cubicBezTo>
                  <a:pt x="2683384" y="2468451"/>
                  <a:pt x="2927591" y="2451983"/>
                  <a:pt x="2477536" y="2473254"/>
                </a:cubicBezTo>
                <a:cubicBezTo>
                  <a:pt x="1688190" y="2510087"/>
                  <a:pt x="898843" y="2546919"/>
                  <a:pt x="109497" y="2583752"/>
                </a:cubicBezTo>
                <a:lnTo>
                  <a:pt x="25" y="180837"/>
                </a:lnTo>
                <a:cubicBezTo>
                  <a:pt x="-585" y="166544"/>
                  <a:pt x="10320" y="154446"/>
                  <a:pt x="24435" y="153767"/>
                </a:cubicBezTo>
                <a:cubicBezTo>
                  <a:pt x="26921" y="153641"/>
                  <a:pt x="29407" y="153515"/>
                  <a:pt x="31893" y="153389"/>
                </a:cubicBezTo>
                <a:lnTo>
                  <a:pt x="69074" y="148265"/>
                </a:lnTo>
                <a:lnTo>
                  <a:pt x="199760" y="145734"/>
                </a:lnTo>
                <a:cubicBezTo>
                  <a:pt x="240936" y="143851"/>
                  <a:pt x="278717" y="142123"/>
                  <a:pt x="319893" y="140241"/>
                </a:cubicBezTo>
                <a:cubicBezTo>
                  <a:pt x="362055" y="144126"/>
                  <a:pt x="415905" y="123612"/>
                  <a:pt x="474478" y="123553"/>
                </a:cubicBezTo>
                <a:lnTo>
                  <a:pt x="517680" y="126365"/>
                </a:lnTo>
                <a:cubicBezTo>
                  <a:pt x="549683" y="125093"/>
                  <a:pt x="581686" y="123821"/>
                  <a:pt x="613689" y="122549"/>
                </a:cubicBezTo>
                <a:cubicBezTo>
                  <a:pt x="705873" y="117718"/>
                  <a:pt x="706477" y="117966"/>
                  <a:pt x="798661" y="113135"/>
                </a:cubicBezTo>
                <a:lnTo>
                  <a:pt x="854406" y="110498"/>
                </a:lnTo>
                <a:cubicBezTo>
                  <a:pt x="1643751" y="73665"/>
                  <a:pt x="2433098" y="36833"/>
                  <a:pt x="322244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Pumpkin Seeds: Natural Dewormer For Dogs? — Whoa Nelly! Raw Dog Food" id="770" name="Google Shape;770;p58"/>
          <p:cNvPicPr preferRelativeResize="0"/>
          <p:nvPr/>
        </p:nvPicPr>
        <p:blipFill rotWithShape="1">
          <a:blip r:embed="rId5">
            <a:alphaModFix/>
          </a:blip>
          <a:srcRect b="0" l="18505" r="12529" t="0"/>
          <a:stretch/>
        </p:blipFill>
        <p:spPr>
          <a:xfrm>
            <a:off x="6153739" y="714357"/>
            <a:ext cx="3175986" cy="2417720"/>
          </a:xfrm>
          <a:custGeom>
            <a:rect b="b" l="l" r="r" t="t"/>
            <a:pathLst>
              <a:path extrusionOk="0" h="2497307" w="3280534">
                <a:moveTo>
                  <a:pt x="57507" y="1"/>
                </a:moveTo>
                <a:lnTo>
                  <a:pt x="732009" y="11774"/>
                </a:lnTo>
                <a:lnTo>
                  <a:pt x="754135" y="5899"/>
                </a:lnTo>
                <a:cubicBezTo>
                  <a:pt x="766487" y="6391"/>
                  <a:pt x="769160" y="10337"/>
                  <a:pt x="776671" y="12554"/>
                </a:cubicBezTo>
                <a:lnTo>
                  <a:pt x="1078450" y="17822"/>
                </a:lnTo>
                <a:lnTo>
                  <a:pt x="1118507" y="18521"/>
                </a:lnTo>
                <a:lnTo>
                  <a:pt x="1140997" y="12241"/>
                </a:lnTo>
                <a:cubicBezTo>
                  <a:pt x="1149905" y="17731"/>
                  <a:pt x="1156670" y="7416"/>
                  <a:pt x="1164006" y="4995"/>
                </a:cubicBezTo>
                <a:lnTo>
                  <a:pt x="1186106" y="2083"/>
                </a:lnTo>
                <a:lnTo>
                  <a:pt x="1203085" y="1868"/>
                </a:lnTo>
                <a:lnTo>
                  <a:pt x="1220786" y="6691"/>
                </a:lnTo>
                <a:cubicBezTo>
                  <a:pt x="1225742" y="7215"/>
                  <a:pt x="1227103" y="4430"/>
                  <a:pt x="1232819" y="5023"/>
                </a:cubicBezTo>
                <a:lnTo>
                  <a:pt x="1255087" y="10248"/>
                </a:lnTo>
                <a:lnTo>
                  <a:pt x="1287705" y="15272"/>
                </a:lnTo>
                <a:lnTo>
                  <a:pt x="1310131" y="20412"/>
                </a:lnTo>
                <a:lnTo>
                  <a:pt x="1314445" y="21941"/>
                </a:lnTo>
                <a:lnTo>
                  <a:pt x="1461724" y="24512"/>
                </a:lnTo>
                <a:lnTo>
                  <a:pt x="1472618" y="23076"/>
                </a:lnTo>
                <a:lnTo>
                  <a:pt x="1509243" y="25341"/>
                </a:lnTo>
                <a:lnTo>
                  <a:pt x="1514605" y="23220"/>
                </a:lnTo>
                <a:lnTo>
                  <a:pt x="1550400" y="26059"/>
                </a:lnTo>
                <a:cubicBezTo>
                  <a:pt x="1562273" y="25953"/>
                  <a:pt x="1582828" y="26807"/>
                  <a:pt x="1589696" y="24865"/>
                </a:cubicBezTo>
                <a:lnTo>
                  <a:pt x="1592715" y="19865"/>
                </a:lnTo>
                <a:lnTo>
                  <a:pt x="1601334" y="19571"/>
                </a:lnTo>
                <a:cubicBezTo>
                  <a:pt x="1601957" y="19969"/>
                  <a:pt x="1614377" y="19863"/>
                  <a:pt x="1614888" y="19904"/>
                </a:cubicBezTo>
                <a:lnTo>
                  <a:pt x="1645160" y="25737"/>
                </a:lnTo>
                <a:lnTo>
                  <a:pt x="3280534" y="52479"/>
                </a:lnTo>
                <a:lnTo>
                  <a:pt x="3238301" y="2471968"/>
                </a:lnTo>
                <a:cubicBezTo>
                  <a:pt x="3238013" y="2486192"/>
                  <a:pt x="3226437" y="2497514"/>
                  <a:pt x="3212393" y="2497305"/>
                </a:cubicBezTo>
                <a:cubicBezTo>
                  <a:pt x="2703766" y="2491382"/>
                  <a:pt x="1158265" y="2465328"/>
                  <a:pt x="1644" y="2444031"/>
                </a:cubicBezTo>
                <a:lnTo>
                  <a:pt x="0" y="2444001"/>
                </a:lnTo>
                <a:lnTo>
                  <a:pt x="42277" y="21986"/>
                </a:lnTo>
                <a:cubicBezTo>
                  <a:pt x="42538" y="9705"/>
                  <a:pt x="49335" y="-109"/>
                  <a:pt x="57507" y="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71" name="Google Shape;771;p58"/>
          <p:cNvSpPr/>
          <p:nvPr/>
        </p:nvSpPr>
        <p:spPr>
          <a:xfrm>
            <a:off x="-2069" y="582813"/>
            <a:ext cx="3233827" cy="2652560"/>
          </a:xfrm>
          <a:custGeom>
            <a:rect b="b" l="l" r="r" t="t"/>
            <a:pathLst>
              <a:path extrusionOk="0" h="2739878" w="3340279">
                <a:moveTo>
                  <a:pt x="0" y="0"/>
                </a:moveTo>
                <a:lnTo>
                  <a:pt x="3340279" y="116645"/>
                </a:lnTo>
                <a:lnTo>
                  <a:pt x="3248673" y="2739878"/>
                </a:lnTo>
                <a:lnTo>
                  <a:pt x="0" y="262643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2" name="Google Shape;772;p58"/>
          <p:cNvSpPr/>
          <p:nvPr/>
        </p:nvSpPr>
        <p:spPr>
          <a:xfrm>
            <a:off x="-2069" y="693919"/>
            <a:ext cx="3122856" cy="2430675"/>
          </a:xfrm>
          <a:custGeom>
            <a:rect b="b" l="l" r="r" t="t"/>
            <a:pathLst>
              <a:path extrusionOk="0" h="2510689" w="3225655">
                <a:moveTo>
                  <a:pt x="436854" y="113"/>
                </a:moveTo>
                <a:lnTo>
                  <a:pt x="491989" y="11271"/>
                </a:lnTo>
                <a:lnTo>
                  <a:pt x="514500" y="16777"/>
                </a:lnTo>
                <a:lnTo>
                  <a:pt x="589827" y="14458"/>
                </a:lnTo>
                <a:cubicBezTo>
                  <a:pt x="646083" y="16335"/>
                  <a:pt x="400894" y="13048"/>
                  <a:pt x="852032" y="28044"/>
                </a:cubicBezTo>
                <a:cubicBezTo>
                  <a:pt x="1643239" y="54812"/>
                  <a:pt x="2434448" y="81582"/>
                  <a:pt x="3225655" y="108350"/>
                </a:cubicBezTo>
                <a:lnTo>
                  <a:pt x="3142736" y="2482828"/>
                </a:lnTo>
                <a:cubicBezTo>
                  <a:pt x="3142202" y="2496949"/>
                  <a:pt x="3130344" y="2507989"/>
                  <a:pt x="3116194" y="2507530"/>
                </a:cubicBezTo>
                <a:cubicBezTo>
                  <a:pt x="3113701" y="2507456"/>
                  <a:pt x="3111209" y="2507382"/>
                  <a:pt x="3108716" y="2507307"/>
                </a:cubicBezTo>
                <a:lnTo>
                  <a:pt x="3108589" y="2510689"/>
                </a:lnTo>
                <a:lnTo>
                  <a:pt x="2814509" y="2500420"/>
                </a:lnTo>
                <a:lnTo>
                  <a:pt x="2769041" y="2495475"/>
                </a:lnTo>
                <a:cubicBezTo>
                  <a:pt x="2749977" y="2494576"/>
                  <a:pt x="2736680" y="2496809"/>
                  <a:pt x="2717616" y="2495909"/>
                </a:cubicBezTo>
                <a:cubicBezTo>
                  <a:pt x="2712629" y="2495300"/>
                  <a:pt x="2705650" y="2489053"/>
                  <a:pt x="2699900" y="2488361"/>
                </a:cubicBezTo>
                <a:lnTo>
                  <a:pt x="2643946" y="2500627"/>
                </a:lnTo>
                <a:lnTo>
                  <a:pt x="2621436" y="2495121"/>
                </a:lnTo>
                <a:lnTo>
                  <a:pt x="2617318" y="2487670"/>
                </a:lnTo>
                <a:cubicBezTo>
                  <a:pt x="2524874" y="2485065"/>
                  <a:pt x="2432226" y="2488314"/>
                  <a:pt x="2339782" y="2485709"/>
                </a:cubicBezTo>
                <a:lnTo>
                  <a:pt x="2283903" y="2483854"/>
                </a:lnTo>
                <a:lnTo>
                  <a:pt x="0" y="2406583"/>
                </a:lnTo>
                <a:lnTo>
                  <a:pt x="0" y="14229"/>
                </a:lnTo>
                <a:lnTo>
                  <a:pt x="1364" y="11252"/>
                </a:lnTo>
                <a:cubicBezTo>
                  <a:pt x="6164" y="6784"/>
                  <a:pt x="12666" y="4139"/>
                  <a:pt x="19741" y="4368"/>
                </a:cubicBezTo>
                <a:cubicBezTo>
                  <a:pt x="67719" y="1201"/>
                  <a:pt x="134267" y="5510"/>
                  <a:pt x="184548" y="6696"/>
                </a:cubicBezTo>
                <a:cubicBezTo>
                  <a:pt x="230174" y="8290"/>
                  <a:pt x="214780" y="4551"/>
                  <a:pt x="260406" y="6145"/>
                </a:cubicBezTo>
                <a:lnTo>
                  <a:pt x="315241" y="4627"/>
                </a:lnTo>
                <a:cubicBezTo>
                  <a:pt x="339664" y="3011"/>
                  <a:pt x="353086" y="2106"/>
                  <a:pt x="371328" y="1594"/>
                </a:cubicBezTo>
                <a:lnTo>
                  <a:pt x="424698" y="1555"/>
                </a:lnTo>
                <a:cubicBezTo>
                  <a:pt x="429684" y="2164"/>
                  <a:pt x="431103" y="-578"/>
                  <a:pt x="436854" y="113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73" name="Google Shape;773;p58"/>
          <p:cNvPicPr preferRelativeResize="0"/>
          <p:nvPr/>
        </p:nvPicPr>
        <p:blipFill rotWithShape="1">
          <a:blip r:embed="rId6">
            <a:alphaModFix/>
          </a:blip>
          <a:srcRect b="0" l="1778" r="1778" t="0"/>
          <a:stretch/>
        </p:blipFill>
        <p:spPr>
          <a:xfrm>
            <a:off x="20" y="692925"/>
            <a:ext cx="3122836" cy="2430675"/>
          </a:xfrm>
          <a:custGeom>
            <a:rect b="b" l="l" r="r" t="t"/>
            <a:pathLst>
              <a:path extrusionOk="0" h="2510689" w="3225655">
                <a:moveTo>
                  <a:pt x="436854" y="113"/>
                </a:moveTo>
                <a:lnTo>
                  <a:pt x="491989" y="11271"/>
                </a:lnTo>
                <a:lnTo>
                  <a:pt x="514500" y="16777"/>
                </a:lnTo>
                <a:lnTo>
                  <a:pt x="589827" y="14458"/>
                </a:lnTo>
                <a:cubicBezTo>
                  <a:pt x="646083" y="16335"/>
                  <a:pt x="400894" y="13048"/>
                  <a:pt x="852032" y="28044"/>
                </a:cubicBezTo>
                <a:cubicBezTo>
                  <a:pt x="1643239" y="54812"/>
                  <a:pt x="2434448" y="81582"/>
                  <a:pt x="3225655" y="108350"/>
                </a:cubicBezTo>
                <a:lnTo>
                  <a:pt x="3142736" y="2482828"/>
                </a:lnTo>
                <a:cubicBezTo>
                  <a:pt x="3142202" y="2496949"/>
                  <a:pt x="3130344" y="2507989"/>
                  <a:pt x="3116194" y="2507530"/>
                </a:cubicBezTo>
                <a:cubicBezTo>
                  <a:pt x="3113701" y="2507456"/>
                  <a:pt x="3111209" y="2507382"/>
                  <a:pt x="3108716" y="2507307"/>
                </a:cubicBezTo>
                <a:lnTo>
                  <a:pt x="3108589" y="2510689"/>
                </a:lnTo>
                <a:lnTo>
                  <a:pt x="2814509" y="2500420"/>
                </a:lnTo>
                <a:lnTo>
                  <a:pt x="2769041" y="2495475"/>
                </a:lnTo>
                <a:cubicBezTo>
                  <a:pt x="2749977" y="2494576"/>
                  <a:pt x="2736680" y="2496809"/>
                  <a:pt x="2717616" y="2495909"/>
                </a:cubicBezTo>
                <a:cubicBezTo>
                  <a:pt x="2712629" y="2495300"/>
                  <a:pt x="2705650" y="2489053"/>
                  <a:pt x="2699900" y="2488361"/>
                </a:cubicBezTo>
                <a:lnTo>
                  <a:pt x="2643946" y="2500627"/>
                </a:lnTo>
                <a:lnTo>
                  <a:pt x="2621436" y="2495121"/>
                </a:lnTo>
                <a:lnTo>
                  <a:pt x="2617318" y="2487670"/>
                </a:lnTo>
                <a:cubicBezTo>
                  <a:pt x="2524874" y="2485065"/>
                  <a:pt x="2432226" y="2488314"/>
                  <a:pt x="2339782" y="2485709"/>
                </a:cubicBezTo>
                <a:lnTo>
                  <a:pt x="2283903" y="2483854"/>
                </a:lnTo>
                <a:lnTo>
                  <a:pt x="0" y="2406583"/>
                </a:lnTo>
                <a:lnTo>
                  <a:pt x="0" y="14229"/>
                </a:lnTo>
                <a:lnTo>
                  <a:pt x="1364" y="11252"/>
                </a:lnTo>
                <a:cubicBezTo>
                  <a:pt x="6164" y="6784"/>
                  <a:pt x="12666" y="4139"/>
                  <a:pt x="19741" y="4368"/>
                </a:cubicBezTo>
                <a:cubicBezTo>
                  <a:pt x="67719" y="1201"/>
                  <a:pt x="134267" y="5510"/>
                  <a:pt x="184548" y="6696"/>
                </a:cubicBezTo>
                <a:cubicBezTo>
                  <a:pt x="230174" y="8290"/>
                  <a:pt x="214780" y="4551"/>
                  <a:pt x="260406" y="6145"/>
                </a:cubicBezTo>
                <a:lnTo>
                  <a:pt x="315241" y="4627"/>
                </a:lnTo>
                <a:cubicBezTo>
                  <a:pt x="339664" y="3011"/>
                  <a:pt x="353086" y="2106"/>
                  <a:pt x="371328" y="1594"/>
                </a:cubicBezTo>
                <a:lnTo>
                  <a:pt x="424698" y="1555"/>
                </a:lnTo>
                <a:cubicBezTo>
                  <a:pt x="429684" y="2164"/>
                  <a:pt x="431103" y="-578"/>
                  <a:pt x="436854" y="11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74" name="Google Shape;774;p58"/>
          <p:cNvSpPr/>
          <p:nvPr/>
        </p:nvSpPr>
        <p:spPr>
          <a:xfrm>
            <a:off x="9068775" y="913370"/>
            <a:ext cx="3123225" cy="2648696"/>
          </a:xfrm>
          <a:custGeom>
            <a:rect b="b" l="l" r="r" t="t"/>
            <a:pathLst>
              <a:path extrusionOk="0" h="2735887" w="3226036">
                <a:moveTo>
                  <a:pt x="91605" y="0"/>
                </a:moveTo>
                <a:lnTo>
                  <a:pt x="3226036" y="109456"/>
                </a:lnTo>
                <a:lnTo>
                  <a:pt x="3226036" y="2735887"/>
                </a:lnTo>
                <a:lnTo>
                  <a:pt x="0" y="262323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5" name="Google Shape;775;p58"/>
          <p:cNvSpPr/>
          <p:nvPr/>
        </p:nvSpPr>
        <p:spPr>
          <a:xfrm>
            <a:off x="9179299" y="1028269"/>
            <a:ext cx="3012702" cy="2427753"/>
          </a:xfrm>
          <a:custGeom>
            <a:rect b="b" l="l" r="r" t="t"/>
            <a:pathLst>
              <a:path extrusionOk="0" h="2507671" w="3111875">
                <a:moveTo>
                  <a:pt x="526572" y="113"/>
                </a:moveTo>
                <a:lnTo>
                  <a:pt x="581708" y="11272"/>
                </a:lnTo>
                <a:lnTo>
                  <a:pt x="604219" y="16777"/>
                </a:lnTo>
                <a:lnTo>
                  <a:pt x="679546" y="14458"/>
                </a:lnTo>
                <a:cubicBezTo>
                  <a:pt x="735802" y="16335"/>
                  <a:pt x="490612" y="13048"/>
                  <a:pt x="941751" y="28044"/>
                </a:cubicBezTo>
                <a:lnTo>
                  <a:pt x="3111875" y="101466"/>
                </a:lnTo>
                <a:lnTo>
                  <a:pt x="3111875" y="2507671"/>
                </a:lnTo>
                <a:lnTo>
                  <a:pt x="2904228" y="2500420"/>
                </a:lnTo>
                <a:lnTo>
                  <a:pt x="2858760" y="2495475"/>
                </a:lnTo>
                <a:cubicBezTo>
                  <a:pt x="2839696" y="2494576"/>
                  <a:pt x="2826398" y="2496809"/>
                  <a:pt x="2807335" y="2495909"/>
                </a:cubicBezTo>
                <a:cubicBezTo>
                  <a:pt x="2802348" y="2495299"/>
                  <a:pt x="2795369" y="2489053"/>
                  <a:pt x="2789619" y="2488361"/>
                </a:cubicBezTo>
                <a:lnTo>
                  <a:pt x="2733665" y="2500627"/>
                </a:lnTo>
                <a:lnTo>
                  <a:pt x="2711155" y="2495121"/>
                </a:lnTo>
                <a:lnTo>
                  <a:pt x="2707037" y="2487670"/>
                </a:lnTo>
                <a:cubicBezTo>
                  <a:pt x="2614593" y="2485065"/>
                  <a:pt x="2521945" y="2488314"/>
                  <a:pt x="2429501" y="2485709"/>
                </a:cubicBezTo>
                <a:lnTo>
                  <a:pt x="2373622" y="2483854"/>
                </a:lnTo>
                <a:cubicBezTo>
                  <a:pt x="1582415" y="2457086"/>
                  <a:pt x="791207" y="2430316"/>
                  <a:pt x="0" y="2403548"/>
                </a:cubicBezTo>
                <a:lnTo>
                  <a:pt x="82918" y="29070"/>
                </a:lnTo>
                <a:cubicBezTo>
                  <a:pt x="83452" y="14949"/>
                  <a:pt x="95310" y="3909"/>
                  <a:pt x="109460" y="4368"/>
                </a:cubicBezTo>
                <a:cubicBezTo>
                  <a:pt x="157438" y="1201"/>
                  <a:pt x="223986" y="5510"/>
                  <a:pt x="274267" y="6696"/>
                </a:cubicBezTo>
                <a:cubicBezTo>
                  <a:pt x="319893" y="8290"/>
                  <a:pt x="304499" y="4551"/>
                  <a:pt x="350125" y="6145"/>
                </a:cubicBezTo>
                <a:lnTo>
                  <a:pt x="404960" y="4627"/>
                </a:lnTo>
                <a:cubicBezTo>
                  <a:pt x="429383" y="3011"/>
                  <a:pt x="442804" y="2106"/>
                  <a:pt x="461047" y="1594"/>
                </a:cubicBezTo>
                <a:lnTo>
                  <a:pt x="514416" y="1555"/>
                </a:lnTo>
                <a:cubicBezTo>
                  <a:pt x="519403" y="2164"/>
                  <a:pt x="520822" y="-578"/>
                  <a:pt x="526572" y="113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nti-parasitic effects of Cranberry Extract" id="776" name="Google Shape;776;p58"/>
          <p:cNvPicPr preferRelativeResize="0"/>
          <p:nvPr>
            <p:ph idx="2" type="body"/>
          </p:nvPr>
        </p:nvPicPr>
        <p:blipFill rotWithShape="1">
          <a:blip r:embed="rId7">
            <a:alphaModFix/>
          </a:blip>
          <a:srcRect b="13847" l="0" r="2" t="0"/>
          <a:stretch/>
        </p:blipFill>
        <p:spPr>
          <a:xfrm>
            <a:off x="9177442" y="1027525"/>
            <a:ext cx="3012702" cy="2427753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8"/>
          <p:cNvSpPr txBox="1"/>
          <p:nvPr/>
        </p:nvSpPr>
        <p:spPr>
          <a:xfrm>
            <a:off x="93737" y="4707439"/>
            <a:ext cx="375797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Dosis exactas no conocidas</a:t>
            </a:r>
            <a:endParaRPr b="0" i="0" sz="20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Estudios sin concluir</a:t>
            </a:r>
            <a:endParaRPr b="0" i="0" sz="20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Pocas pruebas</a:t>
            </a:r>
            <a:endParaRPr b="0" i="0" sz="20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8" name="Google Shape;778;p58"/>
          <p:cNvSpPr txBox="1"/>
          <p:nvPr/>
        </p:nvSpPr>
        <p:spPr>
          <a:xfrm>
            <a:off x="7785795" y="4146440"/>
            <a:ext cx="3581851" cy="212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Semillas de papaya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Probioticos (Cry5B IBaCC)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Hojas de pino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Extractos de plantas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Semillas de calabaza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Tabaco (sulfato de nicotina)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Ajenjo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b="0" i="1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Artemisia absinthium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79" name="Google Shape;779;p58"/>
          <p:cNvCxnSpPr/>
          <p:nvPr/>
        </p:nvCxnSpPr>
        <p:spPr>
          <a:xfrm>
            <a:off x="7575981" y="3900196"/>
            <a:ext cx="0" cy="2472612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0" name="Google Shape;780;p58"/>
          <p:cNvSpPr txBox="1"/>
          <p:nvPr>
            <p:ph type="title"/>
          </p:nvPr>
        </p:nvSpPr>
        <p:spPr>
          <a:xfrm>
            <a:off x="2197922" y="977842"/>
            <a:ext cx="7453397" cy="1951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Desparasitantes “Naturales”</a:t>
            </a:r>
            <a:endParaRPr/>
          </a:p>
        </p:txBody>
      </p:sp>
      <p:cxnSp>
        <p:nvCxnSpPr>
          <p:cNvPr id="781" name="Google Shape;781;p58"/>
          <p:cNvCxnSpPr/>
          <p:nvPr/>
        </p:nvCxnSpPr>
        <p:spPr>
          <a:xfrm>
            <a:off x="3851706" y="3927581"/>
            <a:ext cx="0" cy="2472612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2" name="Google Shape;782;p58"/>
          <p:cNvSpPr txBox="1"/>
          <p:nvPr/>
        </p:nvSpPr>
        <p:spPr>
          <a:xfrm>
            <a:off x="540845" y="88569"/>
            <a:ext cx="382687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00"/>
                </a:solidFill>
                <a:latin typeface="ADLaM Display"/>
                <a:ea typeface="ADLaM Display"/>
                <a:cs typeface="ADLaM Display"/>
                <a:sym typeface="ADLaM Display"/>
              </a:rPr>
              <a:t>N O  P R O B A D O 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8" name="Google Shape;788;p59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9" name="Google Shape;789;p59"/>
          <p:cNvSpPr/>
          <p:nvPr/>
        </p:nvSpPr>
        <p:spPr>
          <a:xfrm>
            <a:off x="204626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90" name="Google Shape;790;p5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8550" r="8548" t="0"/>
          <a:stretch/>
        </p:blipFill>
        <p:spPr>
          <a:xfrm>
            <a:off x="356814" y="379444"/>
            <a:ext cx="7115470" cy="64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9"/>
          <p:cNvSpPr txBox="1"/>
          <p:nvPr>
            <p:ph type="title"/>
          </p:nvPr>
        </p:nvSpPr>
        <p:spPr>
          <a:xfrm>
            <a:off x="4767643" y="-183137"/>
            <a:ext cx="7424357" cy="20455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lang="en-US" sz="3600"/>
              <a:t>Recomendaciones para el uso de desparasitantes “naturales”</a:t>
            </a:r>
            <a:endParaRPr/>
          </a:p>
        </p:txBody>
      </p:sp>
      <p:sp>
        <p:nvSpPr>
          <p:cNvPr id="792" name="Google Shape;792;p59"/>
          <p:cNvSpPr txBox="1"/>
          <p:nvPr>
            <p:ph idx="1" type="body"/>
          </p:nvPr>
        </p:nvSpPr>
        <p:spPr>
          <a:xfrm>
            <a:off x="7472284" y="1873019"/>
            <a:ext cx="4515090" cy="4673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Continuar monitoreando los animales con signos clínicos de parasitismo y de ser necesario, tartar con desparasitante comercial.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Si está convencido que algo es efectivo para tratar parasitismo, aplique a financiamiento para realizar un experimento en su finca.</a:t>
            </a:r>
            <a:br>
              <a:rPr lang="en-US" sz="1400"/>
            </a:br>
            <a:endParaRPr sz="1400"/>
          </a:p>
          <a:p>
            <a:pPr indent="-228600" lvl="2" marL="6400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Asesorarse con algún técnico para asegurarse que el experimento esté correctamente diseñado.</a:t>
            </a:r>
            <a:endParaRPr/>
          </a:p>
          <a:p>
            <a:pPr indent="-228600" lvl="2" marL="6400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Dividir los animales al azar en dos grupos, no tratado (control) y tratado.</a:t>
            </a:r>
            <a:endParaRPr/>
          </a:p>
          <a:p>
            <a:pPr indent="-228600" lvl="2" marL="6400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/>
              <a:t>Compartir sus hallazgos.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>
            <a:off x="0" y="22860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-1" y="-1"/>
            <a:ext cx="12192000" cy="2179476"/>
          </a:xfrm>
          <a:custGeom>
            <a:rect b="b" l="l" r="r" t="t"/>
            <a:pathLst>
              <a:path extrusionOk="0" h="2179476" w="12192000">
                <a:moveTo>
                  <a:pt x="0" y="0"/>
                </a:moveTo>
                <a:lnTo>
                  <a:pt x="12192000" y="0"/>
                </a:lnTo>
                <a:lnTo>
                  <a:pt x="12192000" y="730932"/>
                </a:lnTo>
                <a:cubicBezTo>
                  <a:pt x="12034412" y="736827"/>
                  <a:pt x="11991124" y="718912"/>
                  <a:pt x="11890686" y="712901"/>
                </a:cubicBezTo>
                <a:cubicBezTo>
                  <a:pt x="11800345" y="712631"/>
                  <a:pt x="11704998" y="726833"/>
                  <a:pt x="11649954" y="729306"/>
                </a:cubicBezTo>
                <a:lnTo>
                  <a:pt x="11641008" y="728037"/>
                </a:lnTo>
                <a:cubicBezTo>
                  <a:pt x="10957778" y="773225"/>
                  <a:pt x="10477749" y="920012"/>
                  <a:pt x="9591319" y="863600"/>
                </a:cubicBezTo>
                <a:cubicBezTo>
                  <a:pt x="9096019" y="989525"/>
                  <a:pt x="9070619" y="886849"/>
                  <a:pt x="8689619" y="1114374"/>
                </a:cubicBezTo>
                <a:lnTo>
                  <a:pt x="8150438" y="1215802"/>
                </a:lnTo>
                <a:cubicBezTo>
                  <a:pt x="8088243" y="1229012"/>
                  <a:pt x="7936376" y="1310664"/>
                  <a:pt x="7902328" y="1309380"/>
                </a:cubicBezTo>
                <a:cubicBezTo>
                  <a:pt x="7876994" y="1333671"/>
                  <a:pt x="7861184" y="1324627"/>
                  <a:pt x="7840612" y="1332251"/>
                </a:cubicBezTo>
                <a:cubicBezTo>
                  <a:pt x="7803208" y="1338618"/>
                  <a:pt x="7836041" y="1351627"/>
                  <a:pt x="7786819" y="1341587"/>
                </a:cubicBezTo>
                <a:cubicBezTo>
                  <a:pt x="7732613" y="1367542"/>
                  <a:pt x="7556449" y="1371513"/>
                  <a:pt x="7548172" y="1379034"/>
                </a:cubicBezTo>
                <a:cubicBezTo>
                  <a:pt x="7520370" y="1374863"/>
                  <a:pt x="7499280" y="1430585"/>
                  <a:pt x="7483437" y="1438081"/>
                </a:cubicBezTo>
                <a:cubicBezTo>
                  <a:pt x="7446517" y="1450646"/>
                  <a:pt x="7432754" y="1461624"/>
                  <a:pt x="7377870" y="1482023"/>
                </a:cubicBezTo>
                <a:cubicBezTo>
                  <a:pt x="7324166" y="1494524"/>
                  <a:pt x="7290459" y="1521357"/>
                  <a:pt x="7230737" y="1520271"/>
                </a:cubicBezTo>
                <a:cubicBezTo>
                  <a:pt x="7229794" y="1524021"/>
                  <a:pt x="7227568" y="1527349"/>
                  <a:pt x="7224458" y="1530365"/>
                </a:cubicBezTo>
                <a:lnTo>
                  <a:pt x="7183121" y="1551919"/>
                </a:lnTo>
                <a:lnTo>
                  <a:pt x="7164601" y="1562940"/>
                </a:lnTo>
                <a:cubicBezTo>
                  <a:pt x="7117444" y="1569564"/>
                  <a:pt x="6961715" y="1585446"/>
                  <a:pt x="6900177" y="1591665"/>
                </a:cubicBezTo>
                <a:cubicBezTo>
                  <a:pt x="6859708" y="1596646"/>
                  <a:pt x="6829973" y="1584599"/>
                  <a:pt x="6795372" y="1600255"/>
                </a:cubicBezTo>
                <a:cubicBezTo>
                  <a:pt x="6757466" y="1604853"/>
                  <a:pt x="6723150" y="1602633"/>
                  <a:pt x="6692251" y="1611455"/>
                </a:cubicBezTo>
                <a:cubicBezTo>
                  <a:pt x="6678032" y="1608086"/>
                  <a:pt x="6665282" y="1607649"/>
                  <a:pt x="6655235" y="1616817"/>
                </a:cubicBezTo>
                <a:cubicBezTo>
                  <a:pt x="6632342" y="1618126"/>
                  <a:pt x="6578001" y="1618398"/>
                  <a:pt x="6554894" y="1619307"/>
                </a:cubicBezTo>
                <a:lnTo>
                  <a:pt x="6516595" y="1622271"/>
                </a:lnTo>
                <a:lnTo>
                  <a:pt x="6508541" y="1623519"/>
                </a:lnTo>
                <a:cubicBezTo>
                  <a:pt x="6495493" y="1626396"/>
                  <a:pt x="6482908" y="1629642"/>
                  <a:pt x="6471012" y="1633099"/>
                </a:cubicBezTo>
                <a:cubicBezTo>
                  <a:pt x="6446928" y="1632924"/>
                  <a:pt x="6395710" y="1620735"/>
                  <a:pt x="6364035" y="1622474"/>
                </a:cubicBezTo>
                <a:lnTo>
                  <a:pt x="6243319" y="1649595"/>
                </a:lnTo>
                <a:cubicBezTo>
                  <a:pt x="6212879" y="1654835"/>
                  <a:pt x="6162673" y="1661340"/>
                  <a:pt x="6098321" y="1674974"/>
                </a:cubicBezTo>
                <a:cubicBezTo>
                  <a:pt x="6036511" y="1687115"/>
                  <a:pt x="5902526" y="1722089"/>
                  <a:pt x="5880652" y="1731398"/>
                </a:cubicBezTo>
                <a:cubicBezTo>
                  <a:pt x="5862008" y="1736491"/>
                  <a:pt x="5777344" y="1737879"/>
                  <a:pt x="5785959" y="1727180"/>
                </a:cubicBezTo>
                <a:cubicBezTo>
                  <a:pt x="5732223" y="1754724"/>
                  <a:pt x="5707481" y="1736324"/>
                  <a:pt x="5643534" y="1754044"/>
                </a:cubicBezTo>
                <a:lnTo>
                  <a:pt x="5518799" y="1769019"/>
                </a:lnTo>
                <a:lnTo>
                  <a:pt x="5505014" y="1769941"/>
                </a:lnTo>
                <a:lnTo>
                  <a:pt x="5453307" y="1766235"/>
                </a:lnTo>
                <a:cubicBezTo>
                  <a:pt x="5364785" y="1785806"/>
                  <a:pt x="5272117" y="1792115"/>
                  <a:pt x="5221533" y="1796881"/>
                </a:cubicBezTo>
                <a:lnTo>
                  <a:pt x="5149802" y="1794834"/>
                </a:lnTo>
                <a:cubicBezTo>
                  <a:pt x="5138262" y="1794579"/>
                  <a:pt x="5124907" y="1797233"/>
                  <a:pt x="5114927" y="1797734"/>
                </a:cubicBezTo>
                <a:lnTo>
                  <a:pt x="5108970" y="1797839"/>
                </a:lnTo>
                <a:lnTo>
                  <a:pt x="5067961" y="1795876"/>
                </a:lnTo>
                <a:lnTo>
                  <a:pt x="5007075" y="1788783"/>
                </a:lnTo>
                <a:cubicBezTo>
                  <a:pt x="4987003" y="1783840"/>
                  <a:pt x="4969259" y="1764918"/>
                  <a:pt x="4944087" y="1773903"/>
                </a:cubicBezTo>
                <a:cubicBezTo>
                  <a:pt x="4949882" y="1763511"/>
                  <a:pt x="4914396" y="1776649"/>
                  <a:pt x="4907662" y="1767645"/>
                </a:cubicBezTo>
                <a:cubicBezTo>
                  <a:pt x="4903760" y="1760190"/>
                  <a:pt x="4892087" y="1762440"/>
                  <a:pt x="4882386" y="1760781"/>
                </a:cubicBezTo>
                <a:cubicBezTo>
                  <a:pt x="4874062" y="1753742"/>
                  <a:pt x="4826962" y="1752516"/>
                  <a:pt x="4811440" y="1755732"/>
                </a:cubicBezTo>
                <a:cubicBezTo>
                  <a:pt x="4768806" y="1769443"/>
                  <a:pt x="4725356" y="1742410"/>
                  <a:pt x="4691075" y="1752555"/>
                </a:cubicBezTo>
                <a:cubicBezTo>
                  <a:pt x="4657791" y="1748065"/>
                  <a:pt x="4662147" y="1738490"/>
                  <a:pt x="4640313" y="1735936"/>
                </a:cubicBezTo>
                <a:cubicBezTo>
                  <a:pt x="4614551" y="1733333"/>
                  <a:pt x="4552839" y="1734498"/>
                  <a:pt x="4536503" y="1736935"/>
                </a:cubicBezTo>
                <a:lnTo>
                  <a:pt x="4513724" y="1743417"/>
                </a:lnTo>
                <a:lnTo>
                  <a:pt x="4459810" y="1749147"/>
                </a:lnTo>
                <a:lnTo>
                  <a:pt x="4379064" y="1767915"/>
                </a:lnTo>
                <a:cubicBezTo>
                  <a:pt x="4349703" y="1775212"/>
                  <a:pt x="4313198" y="1775364"/>
                  <a:pt x="4290981" y="1789805"/>
                </a:cubicBezTo>
                <a:cubicBezTo>
                  <a:pt x="4277508" y="1792505"/>
                  <a:pt x="4248116" y="1799198"/>
                  <a:pt x="4238372" y="1801288"/>
                </a:cubicBezTo>
                <a:lnTo>
                  <a:pt x="4232517" y="1802346"/>
                </a:lnTo>
                <a:lnTo>
                  <a:pt x="4191732" y="1806978"/>
                </a:lnTo>
                <a:lnTo>
                  <a:pt x="4065532" y="1805177"/>
                </a:lnTo>
                <a:cubicBezTo>
                  <a:pt x="4069305" y="1794020"/>
                  <a:pt x="4036780" y="1812630"/>
                  <a:pt x="4028460" y="1804846"/>
                </a:cubicBezTo>
                <a:cubicBezTo>
                  <a:pt x="4023224" y="1798134"/>
                  <a:pt x="4012138" y="1802215"/>
                  <a:pt x="4002267" y="1802136"/>
                </a:cubicBezTo>
                <a:cubicBezTo>
                  <a:pt x="3992749" y="1796540"/>
                  <a:pt x="3946095" y="1802871"/>
                  <a:pt x="3931396" y="1808522"/>
                </a:cubicBezTo>
                <a:cubicBezTo>
                  <a:pt x="3891932" y="1828838"/>
                  <a:pt x="3844059" y="1809188"/>
                  <a:pt x="3812162" y="1824658"/>
                </a:cubicBezTo>
                <a:cubicBezTo>
                  <a:pt x="3778518" y="1825566"/>
                  <a:pt x="3780102" y="1820131"/>
                  <a:pt x="3758105" y="1821112"/>
                </a:cubicBezTo>
                <a:cubicBezTo>
                  <a:pt x="3717288" y="1824027"/>
                  <a:pt x="3625982" y="1836843"/>
                  <a:pt x="3567259" y="1842151"/>
                </a:cubicBezTo>
                <a:cubicBezTo>
                  <a:pt x="3512865" y="1846476"/>
                  <a:pt x="3463644" y="1846665"/>
                  <a:pt x="3405770" y="1852959"/>
                </a:cubicBezTo>
                <a:cubicBezTo>
                  <a:pt x="3361027" y="1865634"/>
                  <a:pt x="3312439" y="1851177"/>
                  <a:pt x="3280097" y="1867571"/>
                </a:cubicBezTo>
                <a:cubicBezTo>
                  <a:pt x="3120979" y="1891884"/>
                  <a:pt x="3052347" y="1880478"/>
                  <a:pt x="3009910" y="1904790"/>
                </a:cubicBezTo>
                <a:cubicBezTo>
                  <a:pt x="3005875" y="1908382"/>
                  <a:pt x="3001138" y="1911312"/>
                  <a:pt x="2995934" y="1913759"/>
                </a:cubicBezTo>
                <a:lnTo>
                  <a:pt x="2942858" y="1927654"/>
                </a:lnTo>
                <a:lnTo>
                  <a:pt x="2875436" y="1942841"/>
                </a:lnTo>
                <a:lnTo>
                  <a:pt x="2874892" y="1941973"/>
                </a:lnTo>
                <a:cubicBezTo>
                  <a:pt x="2869596" y="1941247"/>
                  <a:pt x="2856789" y="1941674"/>
                  <a:pt x="2843662" y="1938483"/>
                </a:cubicBezTo>
                <a:lnTo>
                  <a:pt x="2718916" y="1936896"/>
                </a:lnTo>
                <a:lnTo>
                  <a:pt x="2713522" y="1936221"/>
                </a:lnTo>
                <a:lnTo>
                  <a:pt x="2476147" y="1944133"/>
                </a:lnTo>
                <a:cubicBezTo>
                  <a:pt x="2437134" y="1959049"/>
                  <a:pt x="2413847" y="1945336"/>
                  <a:pt x="2373568" y="1948914"/>
                </a:cubicBezTo>
                <a:cubicBezTo>
                  <a:pt x="2342080" y="1948986"/>
                  <a:pt x="2308969" y="1942637"/>
                  <a:pt x="2287219" y="1944566"/>
                </a:cubicBezTo>
                <a:cubicBezTo>
                  <a:pt x="2221974" y="1958041"/>
                  <a:pt x="2205627" y="1951955"/>
                  <a:pt x="2164831" y="1955650"/>
                </a:cubicBezTo>
                <a:cubicBezTo>
                  <a:pt x="2133996" y="1962560"/>
                  <a:pt x="2078492" y="1985060"/>
                  <a:pt x="2058061" y="1992424"/>
                </a:cubicBezTo>
                <a:lnTo>
                  <a:pt x="2042244" y="1999836"/>
                </a:lnTo>
                <a:cubicBezTo>
                  <a:pt x="2012576" y="2008478"/>
                  <a:pt x="1896351" y="2054120"/>
                  <a:pt x="1877728" y="2044048"/>
                </a:cubicBezTo>
                <a:cubicBezTo>
                  <a:pt x="1839146" y="2045006"/>
                  <a:pt x="1818769" y="2051810"/>
                  <a:pt x="1759056" y="2067985"/>
                </a:cubicBezTo>
                <a:cubicBezTo>
                  <a:pt x="1719091" y="2079592"/>
                  <a:pt x="1691494" y="2102512"/>
                  <a:pt x="1637948" y="2113700"/>
                </a:cubicBezTo>
                <a:cubicBezTo>
                  <a:pt x="1587306" y="2147222"/>
                  <a:pt x="1496241" y="2149090"/>
                  <a:pt x="1434549" y="2173946"/>
                </a:cubicBezTo>
                <a:cubicBezTo>
                  <a:pt x="1390051" y="2184466"/>
                  <a:pt x="1383992" y="2176727"/>
                  <a:pt x="1370962" y="2176818"/>
                </a:cubicBezTo>
                <a:lnTo>
                  <a:pt x="1356367" y="2174498"/>
                </a:lnTo>
                <a:cubicBezTo>
                  <a:pt x="1341168" y="2173227"/>
                  <a:pt x="1306602" y="2172882"/>
                  <a:pt x="1279765" y="2169196"/>
                </a:cubicBezTo>
                <a:cubicBezTo>
                  <a:pt x="1260110" y="2160899"/>
                  <a:pt x="1209850" y="2151648"/>
                  <a:pt x="1195347" y="2152379"/>
                </a:cubicBezTo>
                <a:cubicBezTo>
                  <a:pt x="1171903" y="2156778"/>
                  <a:pt x="1033292" y="2162207"/>
                  <a:pt x="970251" y="2160819"/>
                </a:cubicBezTo>
                <a:cubicBezTo>
                  <a:pt x="913858" y="2153080"/>
                  <a:pt x="857841" y="2157312"/>
                  <a:pt x="812914" y="2150181"/>
                </a:cubicBezTo>
                <a:cubicBezTo>
                  <a:pt x="762967" y="2121685"/>
                  <a:pt x="645932" y="2126595"/>
                  <a:pt x="597225" y="2121874"/>
                </a:cubicBezTo>
                <a:cubicBezTo>
                  <a:pt x="575890" y="2117780"/>
                  <a:pt x="534371" y="2122138"/>
                  <a:pt x="520671" y="2121856"/>
                </a:cubicBezTo>
                <a:cubicBezTo>
                  <a:pt x="455720" y="2116453"/>
                  <a:pt x="449447" y="2106162"/>
                  <a:pt x="413835" y="2098315"/>
                </a:cubicBezTo>
                <a:cubicBezTo>
                  <a:pt x="401959" y="2105107"/>
                  <a:pt x="389622" y="2101952"/>
                  <a:pt x="376513" y="2095621"/>
                </a:cubicBezTo>
                <a:cubicBezTo>
                  <a:pt x="344376" y="2097610"/>
                  <a:pt x="311403" y="2088099"/>
                  <a:pt x="273386" y="2084468"/>
                </a:cubicBezTo>
                <a:cubicBezTo>
                  <a:pt x="223574" y="2080061"/>
                  <a:pt x="116931" y="2073581"/>
                  <a:pt x="77641" y="2069178"/>
                </a:cubicBezTo>
                <a:lnTo>
                  <a:pt x="37645" y="2058054"/>
                </a:lnTo>
                <a:cubicBezTo>
                  <a:pt x="29688" y="2052393"/>
                  <a:pt x="16534" y="2053854"/>
                  <a:pt x="4572" y="2053861"/>
                </a:cubicBezTo>
                <a:lnTo>
                  <a:pt x="0" y="2053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7929076" y="359656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8" name="Google Shape;158;p6"/>
          <p:cNvSpPr/>
          <p:nvPr/>
        </p:nvSpPr>
        <p:spPr>
          <a:xfrm rot="5400000">
            <a:off x="8490197" y="2779"/>
            <a:ext cx="2693568" cy="3608053"/>
          </a:xfrm>
          <a:custGeom>
            <a:rect b="b" l="l" r="r" t="t"/>
            <a:pathLst>
              <a:path extrusionOk="0" h="3452654" w="2590557">
                <a:moveTo>
                  <a:pt x="16371" y="2305422"/>
                </a:moveTo>
                <a:cubicBezTo>
                  <a:pt x="18850" y="2269150"/>
                  <a:pt x="6816" y="2232881"/>
                  <a:pt x="2039" y="2196610"/>
                </a:cubicBezTo>
                <a:cubicBezTo>
                  <a:pt x="2500" y="2191317"/>
                  <a:pt x="-457" y="2189918"/>
                  <a:pt x="62" y="2183813"/>
                </a:cubicBezTo>
                <a:lnTo>
                  <a:pt x="9842" y="2125112"/>
                </a:lnTo>
                <a:lnTo>
                  <a:pt x="16371" y="1939430"/>
                </a:lnTo>
                <a:cubicBezTo>
                  <a:pt x="15711" y="1893954"/>
                  <a:pt x="15052" y="1848478"/>
                  <a:pt x="14392" y="1803002"/>
                </a:cubicBezTo>
                <a:cubicBezTo>
                  <a:pt x="13725" y="1202001"/>
                  <a:pt x="13059" y="601001"/>
                  <a:pt x="12392" y="0"/>
                </a:cubicBezTo>
                <a:lnTo>
                  <a:pt x="2560018" y="0"/>
                </a:lnTo>
                <a:cubicBezTo>
                  <a:pt x="2574995" y="43"/>
                  <a:pt x="2587126" y="12172"/>
                  <a:pt x="2587164" y="27148"/>
                </a:cubicBezTo>
                <a:cubicBezTo>
                  <a:pt x="2590275" y="569471"/>
                  <a:pt x="2591246" y="2217510"/>
                  <a:pt x="2590080" y="3450901"/>
                </a:cubicBezTo>
                <a:cubicBezTo>
                  <a:pt x="2590079" y="3451485"/>
                  <a:pt x="2590079" y="3452070"/>
                  <a:pt x="2590078" y="3452654"/>
                </a:cubicBezTo>
                <a:lnTo>
                  <a:pt x="39793" y="3452654"/>
                </a:lnTo>
                <a:cubicBezTo>
                  <a:pt x="26861" y="3452604"/>
                  <a:pt x="16405" y="3445541"/>
                  <a:pt x="16371" y="3436827"/>
                </a:cubicBezTo>
                <a:lnTo>
                  <a:pt x="16371" y="2717567"/>
                </a:lnTo>
                <a:lnTo>
                  <a:pt x="16371" y="23054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9" name="Google Shape;159;p6"/>
          <p:cNvSpPr/>
          <p:nvPr/>
        </p:nvSpPr>
        <p:spPr>
          <a:xfrm rot="153950">
            <a:off x="7413666" y="3374047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60" name="Google Shape;160;p6"/>
          <p:cNvSpPr/>
          <p:nvPr/>
        </p:nvSpPr>
        <p:spPr>
          <a:xfrm rot="5553950">
            <a:off x="7981325" y="3049524"/>
            <a:ext cx="2685896" cy="3562834"/>
          </a:xfrm>
          <a:custGeom>
            <a:rect b="b" l="l" r="r" t="t"/>
            <a:pathLst>
              <a:path extrusionOk="0" h="3424682" w="2557346">
                <a:moveTo>
                  <a:pt x="10083" y="3025648"/>
                </a:moveTo>
                <a:cubicBezTo>
                  <a:pt x="10331" y="3005461"/>
                  <a:pt x="7474" y="2991485"/>
                  <a:pt x="7722" y="2971298"/>
                </a:cubicBezTo>
                <a:cubicBezTo>
                  <a:pt x="6042" y="2949288"/>
                  <a:pt x="454" y="2910541"/>
                  <a:pt x="0" y="2893589"/>
                </a:cubicBezTo>
                <a:lnTo>
                  <a:pt x="4999" y="2869588"/>
                </a:lnTo>
                <a:cubicBezTo>
                  <a:pt x="5740" y="2806046"/>
                  <a:pt x="4996" y="2990601"/>
                  <a:pt x="4448" y="2512336"/>
                </a:cubicBezTo>
                <a:cubicBezTo>
                  <a:pt x="3536" y="1674891"/>
                  <a:pt x="2625" y="837445"/>
                  <a:pt x="1713" y="0"/>
                </a:cubicBezTo>
                <a:lnTo>
                  <a:pt x="2519800" y="0"/>
                </a:lnTo>
                <a:cubicBezTo>
                  <a:pt x="2534776" y="43"/>
                  <a:pt x="2539897" y="16117"/>
                  <a:pt x="2539935" y="31093"/>
                </a:cubicBezTo>
                <a:cubicBezTo>
                  <a:pt x="2546235" y="87686"/>
                  <a:pt x="2535668" y="273312"/>
                  <a:pt x="2539829" y="343990"/>
                </a:cubicBezTo>
                <a:cubicBezTo>
                  <a:pt x="2541652" y="372910"/>
                  <a:pt x="2541196" y="420250"/>
                  <a:pt x="2542742" y="441650"/>
                </a:cubicBezTo>
                <a:cubicBezTo>
                  <a:pt x="2544788" y="476095"/>
                  <a:pt x="2553362" y="521485"/>
                  <a:pt x="2552102" y="550660"/>
                </a:cubicBezTo>
                <a:lnTo>
                  <a:pt x="2557345" y="630210"/>
                </a:lnTo>
                <a:cubicBezTo>
                  <a:pt x="2557437" y="689752"/>
                  <a:pt x="2551850" y="430419"/>
                  <a:pt x="2552653" y="907912"/>
                </a:cubicBezTo>
                <a:cubicBezTo>
                  <a:pt x="2553565" y="1745357"/>
                  <a:pt x="2536702" y="2587237"/>
                  <a:pt x="2537614" y="3424682"/>
                </a:cubicBezTo>
                <a:lnTo>
                  <a:pt x="37301" y="3420248"/>
                </a:lnTo>
                <a:cubicBezTo>
                  <a:pt x="22325" y="3420205"/>
                  <a:pt x="20632" y="3400348"/>
                  <a:pt x="20594" y="3385372"/>
                </a:cubicBezTo>
                <a:cubicBezTo>
                  <a:pt x="16058" y="3319605"/>
                  <a:pt x="10488" y="3095948"/>
                  <a:pt x="10083" y="30256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61" name="Google Shape;161;p6"/>
          <p:cNvSpPr txBox="1"/>
          <p:nvPr>
            <p:ph type="title"/>
          </p:nvPr>
        </p:nvSpPr>
        <p:spPr>
          <a:xfrm>
            <a:off x="708132" y="140775"/>
            <a:ext cx="6511143" cy="1897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 sz="3100"/>
              <a:t>Trichostrongilos (intestino delgado)    Teladorsagia (abomaso)   </a:t>
            </a:r>
            <a:br>
              <a:rPr lang="en-US" sz="3100"/>
            </a:br>
            <a:r>
              <a:rPr lang="en-US" sz="3100"/>
              <a:t> </a:t>
            </a:r>
            <a:endParaRPr sz="3600"/>
          </a:p>
        </p:txBody>
      </p:sp>
      <p:sp>
        <p:nvSpPr>
          <p:cNvPr id="162" name="Google Shape;162;p6"/>
          <p:cNvSpPr txBox="1"/>
          <p:nvPr>
            <p:ph idx="2" type="body"/>
          </p:nvPr>
        </p:nvSpPr>
        <p:spPr>
          <a:xfrm>
            <a:off x="415895" y="2252481"/>
            <a:ext cx="7192200" cy="4500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Causan pérdida de peso y baja producción en los animales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Alteraciones digestivas</a:t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Diarreas</a:t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Usualmente no causan la muerte del animal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Se encuentran en infecciones mixtas con el gusano barbero</a:t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Estos parásitos sobreviven mejor en condiciones de bajas temperaturas y mayor humedad.</a:t>
            </a:r>
            <a:endParaRPr/>
          </a:p>
          <a:p>
            <a:pPr indent="-114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Diarrhea (Scours) in Small Ruminants | OSU Sheep Team" id="163" name="Google Shape;163;p6"/>
          <p:cNvPicPr preferRelativeResize="0"/>
          <p:nvPr/>
        </p:nvPicPr>
        <p:blipFill rotWithShape="1">
          <a:blip r:embed="rId4">
            <a:alphaModFix/>
          </a:blip>
          <a:srcRect b="9645" l="0" r="4" t="3429"/>
          <a:stretch/>
        </p:blipFill>
        <p:spPr>
          <a:xfrm>
            <a:off x="7765235" y="3616237"/>
            <a:ext cx="3111534" cy="2413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my sheep" id="164" name="Google Shape;164;p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-2" l="11763" r="14679" t="0"/>
          <a:stretch/>
        </p:blipFill>
        <p:spPr>
          <a:xfrm rot="196339">
            <a:off x="8260925" y="620519"/>
            <a:ext cx="3156619" cy="2413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746975" y="1503455"/>
            <a:ext cx="526508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Trichostrongylus spp.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Teladorsagia spp.</a:t>
            </a:r>
            <a:endParaRPr b="0" i="0" sz="20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0" name="Google Shape;800;p60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1" name="Google Shape;801;p60"/>
          <p:cNvSpPr/>
          <p:nvPr/>
        </p:nvSpPr>
        <p:spPr>
          <a:xfrm>
            <a:off x="204626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02" name="Google Shape;802;p6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9003" l="0" r="-1" t="0"/>
          <a:stretch/>
        </p:blipFill>
        <p:spPr>
          <a:xfrm>
            <a:off x="356814" y="379444"/>
            <a:ext cx="7115470" cy="64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60"/>
          <p:cNvSpPr txBox="1"/>
          <p:nvPr>
            <p:ph type="title"/>
          </p:nvPr>
        </p:nvSpPr>
        <p:spPr>
          <a:xfrm>
            <a:off x="6444732" y="72672"/>
            <a:ext cx="5542642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i="0" lang="en-US" sz="3600"/>
              <a:t>Tratamiento selectivo o dirigido (TS)</a:t>
            </a:r>
            <a:endParaRPr i="0" sz="3100">
              <a:solidFill>
                <a:schemeClr val="dk1"/>
              </a:solidFill>
            </a:endParaRPr>
          </a:p>
        </p:txBody>
      </p:sp>
      <p:sp>
        <p:nvSpPr>
          <p:cNvPr id="804" name="Google Shape;804;p60"/>
          <p:cNvSpPr txBox="1"/>
          <p:nvPr>
            <p:ph idx="1" type="body"/>
          </p:nvPr>
        </p:nvSpPr>
        <p:spPr>
          <a:xfrm>
            <a:off x="7931020" y="2810013"/>
            <a:ext cx="4189644" cy="3740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Es desparasitar solo aquellos animales que requieran tratamiento (o que se beneficien del mismo).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No desparasitar el rebaño completo.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Incrementar </a:t>
            </a:r>
            <a:r>
              <a:rPr lang="en-US" sz="1800" u="sng"/>
              <a:t>refugio</a:t>
            </a:r>
            <a:r>
              <a:rPr lang="en-US" sz="1800"/>
              <a:t>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Ralentiza la resistencia a los desparasitantes.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Ayuda en la identificación de animales susceptibles y resistentes.</a:t>
            </a:r>
            <a:endParaRPr/>
          </a:p>
          <a:p>
            <a:pPr indent="-1405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500"/>
          </a:p>
        </p:txBody>
      </p:sp>
      <p:sp>
        <p:nvSpPr>
          <p:cNvPr id="805" name="Google Shape;805;p60"/>
          <p:cNvSpPr txBox="1"/>
          <p:nvPr/>
        </p:nvSpPr>
        <p:spPr>
          <a:xfrm>
            <a:off x="8608708" y="1953942"/>
            <a:ext cx="33786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(o no-tratamiento)</a:t>
            </a:r>
            <a:endParaRPr b="0" i="0" sz="24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1" name="Google Shape;811;p61"/>
          <p:cNvSpPr/>
          <p:nvPr/>
        </p:nvSpPr>
        <p:spPr>
          <a:xfrm>
            <a:off x="4711046" y="500156"/>
            <a:ext cx="7480954" cy="6357844"/>
          </a:xfrm>
          <a:custGeom>
            <a:rect b="b" l="l" r="r" t="t"/>
            <a:pathLst>
              <a:path extrusionOk="0" h="6357844" w="7480954">
                <a:moveTo>
                  <a:pt x="278673" y="0"/>
                </a:moveTo>
                <a:lnTo>
                  <a:pt x="7480954" y="272747"/>
                </a:lnTo>
                <a:lnTo>
                  <a:pt x="7480954" y="6357844"/>
                </a:lnTo>
                <a:lnTo>
                  <a:pt x="3461131" y="6357844"/>
                </a:lnTo>
                <a:lnTo>
                  <a:pt x="0" y="6222887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12" name="Google Shape;812;p6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5543" r="6323" t="0"/>
          <a:stretch/>
        </p:blipFill>
        <p:spPr>
          <a:xfrm>
            <a:off x="4847442" y="607819"/>
            <a:ext cx="7344558" cy="6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1"/>
          <p:cNvSpPr txBox="1"/>
          <p:nvPr>
            <p:ph type="title"/>
          </p:nvPr>
        </p:nvSpPr>
        <p:spPr>
          <a:xfrm>
            <a:off x="197575" y="-21629"/>
            <a:ext cx="9656543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Herramientas de soporte para tomar la decisión de desparasitar</a:t>
            </a:r>
            <a:endParaRPr/>
          </a:p>
        </p:txBody>
      </p:sp>
      <p:sp>
        <p:nvSpPr>
          <p:cNvPr id="814" name="Google Shape;814;p61"/>
          <p:cNvSpPr txBox="1"/>
          <p:nvPr>
            <p:ph idx="1" type="body"/>
          </p:nvPr>
        </p:nvSpPr>
        <p:spPr>
          <a:xfrm>
            <a:off x="100299" y="1725632"/>
            <a:ext cx="5133182" cy="3507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FAMACHA© guía de anemia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Five Point Check©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Desempeño o Ganancia diaria de peso (GDP) o “Happy Factor”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Combinación de factores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Otros.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0" name="Google Shape;820;p62"/>
          <p:cNvSpPr/>
          <p:nvPr/>
        </p:nvSpPr>
        <p:spPr>
          <a:xfrm rot="10800000">
            <a:off x="-1" y="136"/>
            <a:ext cx="4245430" cy="6857864"/>
          </a:xfrm>
          <a:custGeom>
            <a:rect b="b" l="l" r="r" t="t"/>
            <a:pathLst>
              <a:path extrusionOk="0" h="6857864" w="3134385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1" name="Google Shape;821;p62"/>
          <p:cNvSpPr/>
          <p:nvPr/>
        </p:nvSpPr>
        <p:spPr>
          <a:xfrm rot="-205702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22" name="Google Shape;822;p6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01" l="18430" r="18402" t="-99"/>
          <a:stretch/>
        </p:blipFill>
        <p:spPr>
          <a:xfrm>
            <a:off x="839620" y="1145179"/>
            <a:ext cx="3841903" cy="45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62"/>
          <p:cNvSpPr txBox="1"/>
          <p:nvPr>
            <p:ph type="title"/>
          </p:nvPr>
        </p:nvSpPr>
        <p:spPr>
          <a:xfrm>
            <a:off x="5348218" y="-217643"/>
            <a:ext cx="6131505" cy="170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Sistema FAMACHA©</a:t>
            </a:r>
            <a:endParaRPr/>
          </a:p>
        </p:txBody>
      </p:sp>
      <p:sp>
        <p:nvSpPr>
          <p:cNvPr id="824" name="Google Shape;824;p62"/>
          <p:cNvSpPr txBox="1"/>
          <p:nvPr>
            <p:ph idx="1" type="body"/>
          </p:nvPr>
        </p:nvSpPr>
        <p:spPr>
          <a:xfrm>
            <a:off x="5399458" y="1418201"/>
            <a:ext cx="6200223" cy="3889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Desarrollado hace casi 30 años en Sur África, para pequeños productores de ovinos, debido al incremento de la resistencia de los parásitos a los desparasitantes comerciales.</a:t>
            </a:r>
            <a:endParaRPr/>
          </a:p>
          <a:p>
            <a:pPr indent="-127000" lvl="2" marL="6400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2" marL="75438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 sz="1600"/>
              <a:t>Validado para caprinos (en Sur África).</a:t>
            </a:r>
            <a:endParaRPr/>
          </a:p>
          <a:p>
            <a:pPr indent="-342900" lvl="2" marL="75438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 sz="1600"/>
              <a:t>Validado en EEUU para ovinos y caprinos.</a:t>
            </a:r>
            <a:endParaRPr/>
          </a:p>
          <a:p>
            <a:pPr indent="-342900" lvl="2" marL="75438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Black"/>
              <a:buAutoNum type="arabicPeriod"/>
            </a:pPr>
            <a:r>
              <a:rPr lang="en-US" sz="1600"/>
              <a:t>Validado para camélidos sudamericanos (en EEUU).</a:t>
            </a:r>
            <a:br>
              <a:rPr lang="en-US" sz="1600"/>
            </a:b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Eval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a el grado de anemia en los animales (principal síntoma de la infección por gusano barbero) en pequeños rumiantes y ofrece recomendaciones sobre si tratar o no.</a:t>
            </a:r>
            <a:endParaRPr/>
          </a:p>
          <a:p>
            <a:pPr indent="-1397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825" name="Google Shape;825;p62"/>
          <p:cNvSpPr txBox="1"/>
          <p:nvPr/>
        </p:nvSpPr>
        <p:spPr>
          <a:xfrm>
            <a:off x="5170714" y="5620735"/>
            <a:ext cx="6096000" cy="889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Consolas"/>
              <a:buNone/>
            </a:pPr>
            <a: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El nombre del sistema es por su creador</a:t>
            </a:r>
            <a:b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Dr. Francois “Faffa” Malan</a:t>
            </a:r>
            <a:b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i="0" lang="en-US" sz="16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Fa</a:t>
            </a:r>
            <a: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ffa </a:t>
            </a:r>
            <a:r>
              <a:rPr b="1" i="0" lang="en-US" sz="16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Ma</a:t>
            </a:r>
            <a: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lan </a:t>
            </a:r>
            <a:r>
              <a:rPr b="1" i="0" lang="en-US" sz="1600" u="sng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Cha</a:t>
            </a:r>
            <a:r>
              <a:rPr b="0" i="0" lang="en-US" sz="1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rt  = FAMACHA©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0" name="Google Shape;830;p63"/>
          <p:cNvGraphicFramePr/>
          <p:nvPr/>
        </p:nvGraphicFramePr>
        <p:xfrm>
          <a:off x="1833802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{FA4DF232-43E3-4CA5-89AB-EB01DAED7306}</a:tableStyleId>
              </a:tblPr>
              <a:tblGrid>
                <a:gridCol w="1448850"/>
                <a:gridCol w="1629950"/>
                <a:gridCol w="1539400"/>
                <a:gridCol w="1992150"/>
              </a:tblGrid>
              <a:tr h="689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00"/>
                          </a:solidFill>
                        </a:rPr>
                        <a:t>Categoría Clínica</a:t>
                      </a:r>
                      <a:endParaRPr b="1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</a:rPr>
                        <a:t>Color mucosa del ojo </a:t>
                      </a:r>
                      <a:endParaRPr b="1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</a:rPr>
                        <a:t>Hematocrito</a:t>
                      </a:r>
                      <a:endParaRPr b="1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00"/>
                          </a:solidFill>
                        </a:rPr>
                        <a:t>Tratamiento</a:t>
                      </a:r>
                      <a:br>
                        <a:rPr b="1" lang="en-US" sz="1600" u="none" cap="none" strike="noStrike">
                          <a:solidFill>
                            <a:srgbClr val="FFFF00"/>
                          </a:solidFill>
                        </a:rPr>
                      </a:br>
                      <a:r>
                        <a:rPr b="1" lang="en-US" sz="1600" u="none" cap="none" strike="noStrike">
                          <a:solidFill>
                            <a:srgbClr val="FFFF00"/>
                          </a:solidFill>
                        </a:rPr>
                        <a:t>recomendado</a:t>
                      </a:r>
                      <a:endParaRPr b="1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61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FF00"/>
                          </a:solidFill>
                        </a:rPr>
                        <a:t>1</a:t>
                      </a:r>
                      <a:endParaRPr b="0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Rojo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sng" cap="none" strike="noStrike">
                          <a:solidFill>
                            <a:schemeClr val="lt1"/>
                          </a:solidFill>
                        </a:rPr>
                        <a:t>&gt;</a:t>
                      </a: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 28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92D050"/>
                          </a:solidFill>
                        </a:rPr>
                        <a:t>No</a:t>
                      </a:r>
                      <a:endParaRPr b="0" i="0" sz="1600" u="none" cap="none" strike="noStrike">
                        <a:solidFill>
                          <a:srgbClr val="92D05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FF00"/>
                          </a:solidFill>
                        </a:rPr>
                        <a:t>2</a:t>
                      </a:r>
                      <a:endParaRPr b="0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Rojo-Rosado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23-27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92D050"/>
                          </a:solidFill>
                        </a:rPr>
                        <a:t>No</a:t>
                      </a:r>
                      <a:endParaRPr b="0" i="0" sz="1600" u="none" cap="none" strike="noStrike">
                        <a:solidFill>
                          <a:srgbClr val="92D05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FF00"/>
                          </a:solidFill>
                        </a:rPr>
                        <a:t>3</a:t>
                      </a:r>
                      <a:endParaRPr b="0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Rosado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18-22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Consolas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92D05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?</a:t>
                      </a:r>
                      <a:endParaRPr b="0" i="0" sz="1600" u="none" cap="none" strike="noStrike">
                        <a:solidFill>
                          <a:srgbClr val="92D05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FF00"/>
                          </a:solidFill>
                        </a:rPr>
                        <a:t>4</a:t>
                      </a:r>
                      <a:endParaRPr b="0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Rosado-Blanco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13-17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0000"/>
                          </a:solidFill>
                        </a:rPr>
                        <a:t>Si</a:t>
                      </a:r>
                      <a:endParaRPr b="0" i="0" sz="1600" u="none" cap="none" strike="noStrike">
                        <a:solidFill>
                          <a:srgbClr val="FF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FF00"/>
                          </a:solidFill>
                        </a:rPr>
                        <a:t>5</a:t>
                      </a:r>
                      <a:endParaRPr b="0" i="0" sz="1600" u="none" cap="none" strike="noStrike">
                        <a:solidFill>
                          <a:srgbClr val="FFFF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Blanco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sng" cap="none" strike="noStrike">
                          <a:solidFill>
                            <a:schemeClr val="lt1"/>
                          </a:solidFill>
                        </a:rPr>
                        <a:t>&lt;</a:t>
                      </a: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</a:rPr>
                        <a:t> 12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Consolas"/>
                        <a:buNone/>
                      </a:pPr>
                      <a:r>
                        <a:rPr lang="en-US" sz="1600" u="none" cap="none" strike="noStrike">
                          <a:solidFill>
                            <a:srgbClr val="FF0000"/>
                          </a:solidFill>
                        </a:rPr>
                        <a:t>Si</a:t>
                      </a:r>
                      <a:endParaRPr b="0" i="0" sz="1600" u="none" cap="none" strike="noStrike">
                        <a:solidFill>
                          <a:srgbClr val="FF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famacha chart 300" id="831" name="Google Shape;83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6893" y="1407343"/>
            <a:ext cx="1828800" cy="43752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heepeyelid" id="832" name="Google Shape;83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1363" y="1407343"/>
            <a:ext cx="2965450" cy="16573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FAMACHA" id="833" name="Google Shape;833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9553" y="1407343"/>
            <a:ext cx="2514600" cy="1676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34" name="Google Shape;834;p63"/>
          <p:cNvSpPr txBox="1"/>
          <p:nvPr>
            <p:ph type="title"/>
          </p:nvPr>
        </p:nvSpPr>
        <p:spPr>
          <a:xfrm>
            <a:off x="1004800" y="-201029"/>
            <a:ext cx="11255517" cy="1311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 sz="5400"/>
              <a:t>FAMACHA© en “pocas palabras”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0" name="Google Shape;840;p64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1" name="Google Shape;841;p64"/>
          <p:cNvSpPr/>
          <p:nvPr/>
        </p:nvSpPr>
        <p:spPr>
          <a:xfrm rot="158073">
            <a:off x="4851872" y="821036"/>
            <a:ext cx="6800350" cy="53501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2" name="Google Shape;842;p64"/>
          <p:cNvSpPr/>
          <p:nvPr/>
        </p:nvSpPr>
        <p:spPr>
          <a:xfrm rot="89121">
            <a:off x="4946130" y="900347"/>
            <a:ext cx="6591734" cy="5205656"/>
          </a:xfrm>
          <a:custGeom>
            <a:rect b="b" l="l" r="r" t="t"/>
            <a:pathLst>
              <a:path extrusionOk="0" h="5205656" w="6591734">
                <a:moveTo>
                  <a:pt x="6567823" y="122556"/>
                </a:moveTo>
                <a:cubicBezTo>
                  <a:pt x="6580239" y="129975"/>
                  <a:pt x="6582222" y="131985"/>
                  <a:pt x="6589265" y="144493"/>
                </a:cubicBezTo>
                <a:lnTo>
                  <a:pt x="6591734" y="162310"/>
                </a:lnTo>
                <a:cubicBezTo>
                  <a:pt x="6587703" y="369196"/>
                  <a:pt x="6580519" y="730319"/>
                  <a:pt x="6571752" y="1168512"/>
                </a:cubicBezTo>
                <a:cubicBezTo>
                  <a:pt x="6571589" y="1176682"/>
                  <a:pt x="6571425" y="1184852"/>
                  <a:pt x="6571262" y="1193022"/>
                </a:cubicBezTo>
                <a:cubicBezTo>
                  <a:pt x="6571266" y="1193029"/>
                  <a:pt x="6571269" y="1193037"/>
                  <a:pt x="6571273" y="1193044"/>
                </a:cubicBezTo>
                <a:lnTo>
                  <a:pt x="6491514" y="5169079"/>
                </a:lnTo>
                <a:cubicBezTo>
                  <a:pt x="6491046" y="5189483"/>
                  <a:pt x="6510894" y="5208439"/>
                  <a:pt x="6453578" y="5205318"/>
                </a:cubicBezTo>
                <a:cubicBezTo>
                  <a:pt x="5108322" y="5132065"/>
                  <a:pt x="2209491" y="5111332"/>
                  <a:pt x="87448" y="5064339"/>
                </a:cubicBezTo>
                <a:cubicBezTo>
                  <a:pt x="40819" y="5064158"/>
                  <a:pt x="-1307" y="4978827"/>
                  <a:pt x="32" y="4946661"/>
                </a:cubicBezTo>
                <a:cubicBezTo>
                  <a:pt x="32" y="4946660"/>
                  <a:pt x="14277" y="4882988"/>
                  <a:pt x="14277" y="4882987"/>
                </a:cubicBezTo>
                <a:lnTo>
                  <a:pt x="98039" y="113570"/>
                </a:lnTo>
                <a:cubicBezTo>
                  <a:pt x="98461" y="95952"/>
                  <a:pt x="80714" y="-192"/>
                  <a:pt x="92654" y="1"/>
                </a:cubicBezTo>
                <a:lnTo>
                  <a:pt x="574607" y="9669"/>
                </a:lnTo>
                <a:lnTo>
                  <a:pt x="3087461" y="56509"/>
                </a:lnTo>
                <a:lnTo>
                  <a:pt x="6567823" y="122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43" name="Google Shape;843;p64" title="FAMACHA Technique Training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150339">
            <a:off x="5129482" y="1731836"/>
            <a:ext cx="6245132" cy="35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4"/>
          <p:cNvSpPr txBox="1"/>
          <p:nvPr>
            <p:ph type="title"/>
          </p:nvPr>
        </p:nvSpPr>
        <p:spPr>
          <a:xfrm>
            <a:off x="243012" y="-47293"/>
            <a:ext cx="6286596" cy="2072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lang="en-US" sz="3600"/>
              <a:t>Recomendaciones para el uso del sistema FAMACHA© </a:t>
            </a:r>
            <a:endParaRPr/>
          </a:p>
        </p:txBody>
      </p:sp>
      <p:sp>
        <p:nvSpPr>
          <p:cNvPr id="845" name="Google Shape;845;p64"/>
          <p:cNvSpPr txBox="1"/>
          <p:nvPr>
            <p:ph idx="1" type="body"/>
          </p:nvPr>
        </p:nvSpPr>
        <p:spPr>
          <a:xfrm>
            <a:off x="434567" y="1903532"/>
            <a:ext cx="4547140" cy="4488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Técnica a utilizar:</a:t>
            </a:r>
            <a:br>
              <a:rPr lang="en-US" sz="1700"/>
            </a:br>
            <a:r>
              <a:rPr lang="en-US" sz="1700" u="sng"/>
              <a:t>CUBRA-PRESIONE-HALE-COMPARE</a:t>
            </a:r>
            <a:r>
              <a:rPr lang="en-US" sz="1700"/>
              <a:t>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No se usan medios n</a:t>
            </a:r>
            <a:r>
              <a:rPr lang="en-US" sz="17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700"/>
              <a:t>meros en la escala: si el color es intermedio, escoger el más claro.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Hacer la evaluación en luz natural.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Evaluar ambos ojos.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Checar a intervalos apropiados.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Reemplazar la tarjeta, de ser necesario.</a:t>
            </a:r>
            <a:endParaRPr/>
          </a:p>
        </p:txBody>
      </p:sp>
      <p:sp>
        <p:nvSpPr>
          <p:cNvPr id="846" name="Google Shape;846;p64"/>
          <p:cNvSpPr txBox="1"/>
          <p:nvPr/>
        </p:nvSpPr>
        <p:spPr>
          <a:xfrm rot="188860">
            <a:off x="5759228" y="5569170"/>
            <a:ext cx="60946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https://youtu.be/tmeZkqGQnMg</a:t>
            </a:r>
            <a:endParaRPr b="0" i="0" sz="18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65"/>
          <p:cNvSpPr txBox="1"/>
          <p:nvPr>
            <p:ph type="title"/>
          </p:nvPr>
        </p:nvSpPr>
        <p:spPr>
          <a:xfrm>
            <a:off x="883595" y="277576"/>
            <a:ext cx="1042480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Guia general para desparasitar animales con FAMACHA© 3’s</a:t>
            </a:r>
            <a:endParaRPr/>
          </a:p>
        </p:txBody>
      </p:sp>
      <p:sp>
        <p:nvSpPr>
          <p:cNvPr id="852" name="Google Shape;852;p65"/>
          <p:cNvSpPr txBox="1"/>
          <p:nvPr>
            <p:ph idx="1" type="body"/>
          </p:nvPr>
        </p:nvSpPr>
        <p:spPr>
          <a:xfrm>
            <a:off x="1193678" y="1806595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DESPARASITAR</a:t>
            </a:r>
            <a:endParaRPr sz="2400"/>
          </a:p>
        </p:txBody>
      </p:sp>
      <p:sp>
        <p:nvSpPr>
          <p:cNvPr id="853" name="Google Shape;853;p65"/>
          <p:cNvSpPr txBox="1"/>
          <p:nvPr>
            <p:ph idx="2" type="body"/>
          </p:nvPr>
        </p:nvSpPr>
        <p:spPr>
          <a:xfrm>
            <a:off x="883595" y="2616740"/>
            <a:ext cx="5179141" cy="3963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Cabras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Corderos/Cabritos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Hembras en periparto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Hembras en lactación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Cuando hay elevadas cargas parasitarias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Cuando hay poco monitoreo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u="sng"/>
              <a:t>&gt;</a:t>
            </a:r>
            <a:r>
              <a:rPr lang="en-US"/>
              <a:t> 10% FAMACHA© 4s y 5s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Cuando las FAMACHA© se han desmejorado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Rebaño en mala condición corporal y de salud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Para incrementar la sensibilidad al sistema (menor riesgo de registrar animales anémicos).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Prevenir pérdidas productivas</a:t>
            </a:r>
            <a:endParaRPr/>
          </a:p>
        </p:txBody>
      </p:sp>
      <p:sp>
        <p:nvSpPr>
          <p:cNvPr id="854" name="Google Shape;854;p65"/>
          <p:cNvSpPr txBox="1"/>
          <p:nvPr>
            <p:ph idx="3" type="body"/>
          </p:nvPr>
        </p:nvSpPr>
        <p:spPr>
          <a:xfrm>
            <a:off x="6439344" y="1806595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NO DESPARASITAR</a:t>
            </a:r>
            <a:endParaRPr sz="2400"/>
          </a:p>
        </p:txBody>
      </p:sp>
      <p:sp>
        <p:nvSpPr>
          <p:cNvPr id="855" name="Google Shape;855;p65"/>
          <p:cNvSpPr txBox="1"/>
          <p:nvPr>
            <p:ph idx="4" type="body"/>
          </p:nvPr>
        </p:nvSpPr>
        <p:spPr>
          <a:xfrm>
            <a:off x="6129262" y="2616740"/>
            <a:ext cx="5128098" cy="3963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Ovejas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Animales adultos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Hembras no preñadas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Hembras secas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Cuando hay bajas cargas parasitarias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Con frecuente monitoreo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&lt; 5% FAMACHA© 4s y 5s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Con FAMACHA© estable o que ha mejorado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Rebaño en buena condición corporal y de salud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Para aumentar la especificidad del sistema (reducir riesgo de desparasitar animales no anémicos)</a:t>
            </a:r>
            <a:endParaRPr/>
          </a:p>
          <a:p>
            <a:pPr indent="-1270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cxnSp>
        <p:nvCxnSpPr>
          <p:cNvPr id="856" name="Google Shape;856;p65"/>
          <p:cNvCxnSpPr/>
          <p:nvPr/>
        </p:nvCxnSpPr>
        <p:spPr>
          <a:xfrm>
            <a:off x="5924550" y="2447925"/>
            <a:ext cx="0" cy="3800475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62" name="Google Shape;862;p66"/>
          <p:cNvSpPr/>
          <p:nvPr/>
        </p:nvSpPr>
        <p:spPr>
          <a:xfrm>
            <a:off x="-8663" y="0"/>
            <a:ext cx="8606754" cy="1542197"/>
          </a:xfrm>
          <a:custGeom>
            <a:rect b="b" l="l" r="r" t="t"/>
            <a:pathLst>
              <a:path extrusionOk="0" h="1657420" w="9288370">
                <a:moveTo>
                  <a:pt x="8158" y="1657420"/>
                </a:moveTo>
                <a:cubicBezTo>
                  <a:pt x="61478" y="1649348"/>
                  <a:pt x="284901" y="1645343"/>
                  <a:pt x="411216" y="1628370"/>
                </a:cubicBezTo>
                <a:cubicBezTo>
                  <a:pt x="480417" y="1633188"/>
                  <a:pt x="558470" y="1603899"/>
                  <a:pt x="766051" y="1569826"/>
                </a:cubicBezTo>
                <a:cubicBezTo>
                  <a:pt x="812488" y="1564422"/>
                  <a:pt x="953443" y="1560007"/>
                  <a:pt x="971617" y="1522494"/>
                </a:cubicBezTo>
                <a:cubicBezTo>
                  <a:pt x="1020161" y="1501878"/>
                  <a:pt x="1097347" y="1533665"/>
                  <a:pt x="1186668" y="1514737"/>
                </a:cubicBezTo>
                <a:lnTo>
                  <a:pt x="1339078" y="1494730"/>
                </a:lnTo>
                <a:lnTo>
                  <a:pt x="1488946" y="1508375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152963" y="1319665"/>
                  <a:pt x="3261550" y="1289117"/>
                </a:cubicBezTo>
                <a:lnTo>
                  <a:pt x="3409554" y="1258110"/>
                </a:lnTo>
                <a:cubicBezTo>
                  <a:pt x="3478041" y="1234777"/>
                  <a:pt x="3465895" y="1252355"/>
                  <a:pt x="3534382" y="1245916"/>
                </a:cubicBezTo>
                <a:cubicBezTo>
                  <a:pt x="3568027" y="1248143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37687" y="1266099"/>
                  <a:pt x="4060534" y="1273326"/>
                </a:cubicBezTo>
                <a:cubicBezTo>
                  <a:pt x="4222834" y="1244527"/>
                  <a:pt x="4406167" y="1272716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898455" y="431261"/>
                  <a:pt x="7952094" y="409302"/>
                </a:cubicBezTo>
                <a:cubicBezTo>
                  <a:pt x="8005733" y="387343"/>
                  <a:pt x="8146910" y="289023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ubicBezTo>
                  <a:pt x="2719" y="557222"/>
                  <a:pt x="5439" y="1100198"/>
                  <a:pt x="8158" y="16574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63" name="Google Shape;863;p66"/>
          <p:cNvSpPr txBox="1"/>
          <p:nvPr>
            <p:ph type="title"/>
          </p:nvPr>
        </p:nvSpPr>
        <p:spPr>
          <a:xfrm>
            <a:off x="714638" y="0"/>
            <a:ext cx="5741093" cy="1811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Cómo obtener una tarjeta FAMACHA©?</a:t>
            </a:r>
            <a:endParaRPr/>
          </a:p>
        </p:txBody>
      </p:sp>
      <p:sp>
        <p:nvSpPr>
          <p:cNvPr id="864" name="Google Shape;864;p66"/>
          <p:cNvSpPr txBox="1"/>
          <p:nvPr>
            <p:ph idx="1" type="body"/>
          </p:nvPr>
        </p:nvSpPr>
        <p:spPr>
          <a:xfrm>
            <a:off x="714638" y="1363146"/>
            <a:ext cx="5120896" cy="5856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Veterinarios pueden comprar la tarjeta.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Productores y otros deben aprobar el entrenamiento para obtener la tarjeta FAMACHA© (</a:t>
            </a:r>
            <a:r>
              <a:rPr lang="en-US" sz="1700" u="sng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famacha@lsu.edu</a:t>
            </a:r>
            <a:r>
              <a:rPr lang="en-US" sz="1700"/>
              <a:t>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Se recomienda el entrenamiento en persona.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Certificación on-line está disponible:</a:t>
            </a:r>
            <a:endParaRPr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700"/>
              <a:buChar char="+"/>
            </a:pPr>
            <a:r>
              <a:rPr lang="en-US" sz="1700">
                <a:solidFill>
                  <a:srgbClr val="FFFF00"/>
                </a:solidFill>
              </a:rPr>
              <a:t>https://www.wormx.info/online-famacha-certification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Certificación on-line requiere del envío de un video demostrando la correcta ejecución de la técnica de FAMACHA©.</a:t>
            </a:r>
            <a:endParaRPr/>
          </a:p>
        </p:txBody>
      </p:sp>
      <p:pic>
        <p:nvPicPr>
          <p:cNvPr descr="An eye with an eyelid&#10;&#10;Description automatically generated with medium confidence" id="865" name="Google Shape;865;p66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822"/>
          <a:stretch/>
        </p:blipFill>
        <p:spPr>
          <a:xfrm>
            <a:off x="6550172" y="1542197"/>
            <a:ext cx="4593270" cy="3211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71" name="Google Shape;871;p67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72" name="Google Shape;872;p67"/>
          <p:cNvSpPr/>
          <p:nvPr/>
        </p:nvSpPr>
        <p:spPr>
          <a:xfrm rot="158073">
            <a:off x="4851872" y="821036"/>
            <a:ext cx="6800350" cy="53501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73" name="Google Shape;873;p67"/>
          <p:cNvSpPr/>
          <p:nvPr/>
        </p:nvSpPr>
        <p:spPr>
          <a:xfrm rot="89121">
            <a:off x="4946130" y="900347"/>
            <a:ext cx="6591734" cy="5205656"/>
          </a:xfrm>
          <a:custGeom>
            <a:rect b="b" l="l" r="r" t="t"/>
            <a:pathLst>
              <a:path extrusionOk="0" h="5205656" w="6591734">
                <a:moveTo>
                  <a:pt x="6567823" y="122556"/>
                </a:moveTo>
                <a:cubicBezTo>
                  <a:pt x="6580239" y="129975"/>
                  <a:pt x="6582222" y="131985"/>
                  <a:pt x="6589265" y="144493"/>
                </a:cubicBezTo>
                <a:lnTo>
                  <a:pt x="6591734" y="162310"/>
                </a:lnTo>
                <a:cubicBezTo>
                  <a:pt x="6587703" y="369196"/>
                  <a:pt x="6580519" y="730319"/>
                  <a:pt x="6571752" y="1168512"/>
                </a:cubicBezTo>
                <a:cubicBezTo>
                  <a:pt x="6571589" y="1176682"/>
                  <a:pt x="6571425" y="1184852"/>
                  <a:pt x="6571262" y="1193022"/>
                </a:cubicBezTo>
                <a:cubicBezTo>
                  <a:pt x="6571266" y="1193029"/>
                  <a:pt x="6571269" y="1193037"/>
                  <a:pt x="6571273" y="1193044"/>
                </a:cubicBezTo>
                <a:lnTo>
                  <a:pt x="6491514" y="5169079"/>
                </a:lnTo>
                <a:cubicBezTo>
                  <a:pt x="6491046" y="5189483"/>
                  <a:pt x="6510894" y="5208439"/>
                  <a:pt x="6453578" y="5205318"/>
                </a:cubicBezTo>
                <a:cubicBezTo>
                  <a:pt x="5108322" y="5132065"/>
                  <a:pt x="2209491" y="5111332"/>
                  <a:pt x="87448" y="5064339"/>
                </a:cubicBezTo>
                <a:cubicBezTo>
                  <a:pt x="40819" y="5064158"/>
                  <a:pt x="-1307" y="4978827"/>
                  <a:pt x="32" y="4946661"/>
                </a:cubicBezTo>
                <a:cubicBezTo>
                  <a:pt x="32" y="4946660"/>
                  <a:pt x="14277" y="4882988"/>
                  <a:pt x="14277" y="4882987"/>
                </a:cubicBezTo>
                <a:lnTo>
                  <a:pt x="98039" y="113570"/>
                </a:lnTo>
                <a:cubicBezTo>
                  <a:pt x="98461" y="95952"/>
                  <a:pt x="80714" y="-192"/>
                  <a:pt x="92654" y="1"/>
                </a:cubicBezTo>
                <a:lnTo>
                  <a:pt x="574607" y="9669"/>
                </a:lnTo>
                <a:lnTo>
                  <a:pt x="3087461" y="56509"/>
                </a:lnTo>
                <a:lnTo>
                  <a:pt x="6567823" y="122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74" name="Google Shape;874;p6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3211" l="30041" r="22377" t="23246"/>
          <a:stretch/>
        </p:blipFill>
        <p:spPr>
          <a:xfrm rot="150339">
            <a:off x="5129482" y="1150408"/>
            <a:ext cx="6245132" cy="4691355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7"/>
          <p:cNvSpPr txBox="1"/>
          <p:nvPr>
            <p:ph type="title"/>
          </p:nvPr>
        </p:nvSpPr>
        <p:spPr>
          <a:xfrm>
            <a:off x="66480" y="-222200"/>
            <a:ext cx="6724457" cy="2476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Franklin Black"/>
              <a:buNone/>
            </a:pPr>
            <a:r>
              <a:rPr lang="en-US" sz="3200"/>
              <a:t>Puedes también ser un instructor certificado de FAMACHA© </a:t>
            </a:r>
            <a:endParaRPr/>
          </a:p>
        </p:txBody>
      </p:sp>
      <p:sp>
        <p:nvSpPr>
          <p:cNvPr id="876" name="Google Shape;876;p67"/>
          <p:cNvSpPr txBox="1"/>
          <p:nvPr>
            <p:ph idx="1" type="body"/>
          </p:nvPr>
        </p:nvSpPr>
        <p:spPr>
          <a:xfrm>
            <a:off x="131749" y="1785642"/>
            <a:ext cx="4768121" cy="4491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Enviar aplicación para ser aprobada.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Pasar la evaluación (80% de respuestas correctas).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700"/>
              <a:buChar char="•"/>
            </a:pPr>
            <a:r>
              <a:rPr lang="en-US" sz="1700">
                <a:solidFill>
                  <a:srgbClr val="FFFF00"/>
                </a:solidFill>
              </a:rPr>
              <a:t>https://www.wormx.info/instructors</a:t>
            </a:r>
            <a:endParaRPr sz="17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Podrá comprar m</a:t>
            </a:r>
            <a:r>
              <a:rPr lang="en-US" sz="17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700"/>
              <a:t>ltiples tarjetas FAMACHA©.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Aparecerás en la lista del Consorcio (wormx.info website) como instructor certificado FAMACHA©.</a:t>
            </a:r>
            <a:endParaRPr/>
          </a:p>
        </p:txBody>
      </p:sp>
      <p:sp>
        <p:nvSpPr>
          <p:cNvPr id="877" name="Google Shape;877;p67"/>
          <p:cNvSpPr txBox="1"/>
          <p:nvPr/>
        </p:nvSpPr>
        <p:spPr>
          <a:xfrm>
            <a:off x="7545505" y="346281"/>
            <a:ext cx="60975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https://www.wormx.info/instructors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83" name="Google Shape;883;p68"/>
          <p:cNvSpPr/>
          <p:nvPr/>
        </p:nvSpPr>
        <p:spPr>
          <a:xfrm flipH="1">
            <a:off x="2086299" y="0"/>
            <a:ext cx="10105701" cy="1635919"/>
          </a:xfrm>
          <a:custGeom>
            <a:rect b="b" l="l" r="r" t="t"/>
            <a:pathLst>
              <a:path extrusionOk="0" h="1635919" w="10105701">
                <a:moveTo>
                  <a:pt x="10105701" y="0"/>
                </a:moveTo>
                <a:lnTo>
                  <a:pt x="0" y="0"/>
                </a:lnTo>
                <a:lnTo>
                  <a:pt x="0" y="1490941"/>
                </a:lnTo>
                <a:lnTo>
                  <a:pt x="4607" y="1491637"/>
                </a:lnTo>
                <a:cubicBezTo>
                  <a:pt x="16659" y="1491630"/>
                  <a:pt x="29913" y="1489951"/>
                  <a:pt x="37930" y="1496454"/>
                </a:cubicBezTo>
                <a:lnTo>
                  <a:pt x="78230" y="1509231"/>
                </a:lnTo>
                <a:cubicBezTo>
                  <a:pt x="117818" y="1514287"/>
                  <a:pt x="225269" y="1521731"/>
                  <a:pt x="275459" y="1526793"/>
                </a:cubicBezTo>
                <a:cubicBezTo>
                  <a:pt x="313764" y="1530963"/>
                  <a:pt x="346987" y="1541888"/>
                  <a:pt x="379368" y="1539602"/>
                </a:cubicBezTo>
                <a:cubicBezTo>
                  <a:pt x="392576" y="1546875"/>
                  <a:pt x="405007" y="1550499"/>
                  <a:pt x="416973" y="1542697"/>
                </a:cubicBezTo>
                <a:cubicBezTo>
                  <a:pt x="452855" y="1551710"/>
                  <a:pt x="459175" y="1563531"/>
                  <a:pt x="524619" y="1569736"/>
                </a:cubicBezTo>
                <a:cubicBezTo>
                  <a:pt x="538423" y="1570060"/>
                  <a:pt x="580256" y="1565055"/>
                  <a:pt x="601753" y="1569757"/>
                </a:cubicBezTo>
                <a:cubicBezTo>
                  <a:pt x="650829" y="1575179"/>
                  <a:pt x="768752" y="1569541"/>
                  <a:pt x="819077" y="1602271"/>
                </a:cubicBezTo>
                <a:cubicBezTo>
                  <a:pt x="864345" y="1610461"/>
                  <a:pt x="920787" y="1605600"/>
                  <a:pt x="977607" y="1614490"/>
                </a:cubicBezTo>
                <a:cubicBezTo>
                  <a:pt x="1041126" y="1616084"/>
                  <a:pt x="1180788" y="1609848"/>
                  <a:pt x="1204410" y="1604796"/>
                </a:cubicBezTo>
                <a:cubicBezTo>
                  <a:pt x="1219023" y="1603955"/>
                  <a:pt x="1269664" y="1614581"/>
                  <a:pt x="1289468" y="1624111"/>
                </a:cubicBezTo>
                <a:cubicBezTo>
                  <a:pt x="1316509" y="1628345"/>
                  <a:pt x="1351337" y="1628742"/>
                  <a:pt x="1366651" y="1630201"/>
                </a:cubicBezTo>
                <a:lnTo>
                  <a:pt x="1381356" y="1632866"/>
                </a:lnTo>
                <a:cubicBezTo>
                  <a:pt x="1394485" y="1632761"/>
                  <a:pt x="1400590" y="1641651"/>
                  <a:pt x="1445426" y="1629568"/>
                </a:cubicBezTo>
                <a:cubicBezTo>
                  <a:pt x="1507585" y="1601017"/>
                  <a:pt x="1599341" y="1598872"/>
                  <a:pt x="1650367" y="1560368"/>
                </a:cubicBezTo>
                <a:cubicBezTo>
                  <a:pt x="1704319" y="1547517"/>
                  <a:pt x="1732125" y="1521192"/>
                  <a:pt x="1772393" y="1507860"/>
                </a:cubicBezTo>
                <a:cubicBezTo>
                  <a:pt x="1832559" y="1489282"/>
                  <a:pt x="1853090" y="1481466"/>
                  <a:pt x="1891965" y="1480365"/>
                </a:cubicBezTo>
                <a:cubicBezTo>
                  <a:pt x="1910729" y="1491935"/>
                  <a:pt x="2027835" y="1439510"/>
                  <a:pt x="2057728" y="1429583"/>
                </a:cubicBezTo>
                <a:lnTo>
                  <a:pt x="2073665" y="1421070"/>
                </a:lnTo>
                <a:cubicBezTo>
                  <a:pt x="2094251" y="1412612"/>
                  <a:pt x="2150176" y="1386769"/>
                  <a:pt x="2181244" y="1378831"/>
                </a:cubicBezTo>
                <a:cubicBezTo>
                  <a:pt x="2222350" y="1374587"/>
                  <a:pt x="2238821" y="1381578"/>
                  <a:pt x="2304560" y="1366100"/>
                </a:cubicBezTo>
                <a:cubicBezTo>
                  <a:pt x="2326476" y="1363885"/>
                  <a:pt x="2359838" y="1371177"/>
                  <a:pt x="2391564" y="1371094"/>
                </a:cubicBezTo>
                <a:cubicBezTo>
                  <a:pt x="2432149" y="1366985"/>
                  <a:pt x="2455612" y="1382736"/>
                  <a:pt x="2494921" y="1365603"/>
                </a:cubicBezTo>
                <a:lnTo>
                  <a:pt x="2734096" y="1356515"/>
                </a:lnTo>
                <a:lnTo>
                  <a:pt x="2739531" y="1357291"/>
                </a:lnTo>
                <a:lnTo>
                  <a:pt x="2865222" y="1359114"/>
                </a:lnTo>
                <a:cubicBezTo>
                  <a:pt x="2878449" y="1362779"/>
                  <a:pt x="2891353" y="1362288"/>
                  <a:pt x="2896689" y="1363122"/>
                </a:cubicBezTo>
                <a:lnTo>
                  <a:pt x="2897238" y="1364119"/>
                </a:lnTo>
                <a:lnTo>
                  <a:pt x="2965170" y="1346675"/>
                </a:lnTo>
                <a:lnTo>
                  <a:pt x="3018649" y="1330715"/>
                </a:lnTo>
                <a:cubicBezTo>
                  <a:pt x="3023892" y="1327905"/>
                  <a:pt x="3028665" y="1324539"/>
                  <a:pt x="3032731" y="1320413"/>
                </a:cubicBezTo>
                <a:cubicBezTo>
                  <a:pt x="3075490" y="1292489"/>
                  <a:pt x="3144642" y="1305589"/>
                  <a:pt x="3304966" y="1277664"/>
                </a:cubicBezTo>
                <a:cubicBezTo>
                  <a:pt x="3337554" y="1258833"/>
                  <a:pt x="3386510" y="1275439"/>
                  <a:pt x="3431592" y="1260880"/>
                </a:cubicBezTo>
                <a:cubicBezTo>
                  <a:pt x="3489905" y="1253650"/>
                  <a:pt x="3539499" y="1253433"/>
                  <a:pt x="3594306" y="1248466"/>
                </a:cubicBezTo>
                <a:cubicBezTo>
                  <a:pt x="3653474" y="1242369"/>
                  <a:pt x="3745472" y="1227649"/>
                  <a:pt x="3786599" y="1224300"/>
                </a:cubicBezTo>
                <a:cubicBezTo>
                  <a:pt x="3808763" y="1223174"/>
                  <a:pt x="3807167" y="1229416"/>
                  <a:pt x="3841066" y="1228373"/>
                </a:cubicBezTo>
                <a:cubicBezTo>
                  <a:pt x="3873205" y="1210604"/>
                  <a:pt x="3921441" y="1233175"/>
                  <a:pt x="3961204" y="1209839"/>
                </a:cubicBezTo>
                <a:cubicBezTo>
                  <a:pt x="3976014" y="1203349"/>
                  <a:pt x="4023022" y="1196077"/>
                  <a:pt x="4032612" y="1202505"/>
                </a:cubicBezTo>
                <a:cubicBezTo>
                  <a:pt x="4042558" y="1202595"/>
                  <a:pt x="4053728" y="1197908"/>
                  <a:pt x="4059004" y="1205617"/>
                </a:cubicBezTo>
                <a:cubicBezTo>
                  <a:pt x="4067387" y="1214558"/>
                  <a:pt x="4100158" y="1193182"/>
                  <a:pt x="4096357" y="1205997"/>
                </a:cubicBezTo>
                <a:lnTo>
                  <a:pt x="4223514" y="1208065"/>
                </a:lnTo>
                <a:lnTo>
                  <a:pt x="4264608" y="1202745"/>
                </a:lnTo>
                <a:lnTo>
                  <a:pt x="4270507" y="1201530"/>
                </a:lnTo>
                <a:cubicBezTo>
                  <a:pt x="4280325" y="1199130"/>
                  <a:pt x="4309940" y="1191442"/>
                  <a:pt x="4323515" y="1188341"/>
                </a:cubicBezTo>
                <a:cubicBezTo>
                  <a:pt x="4345901" y="1171754"/>
                  <a:pt x="4382682" y="1171579"/>
                  <a:pt x="4412266" y="1163198"/>
                </a:cubicBezTo>
                <a:lnTo>
                  <a:pt x="4493624" y="1141641"/>
                </a:lnTo>
                <a:lnTo>
                  <a:pt x="4547947" y="1135059"/>
                </a:lnTo>
                <a:lnTo>
                  <a:pt x="4570899" y="1127614"/>
                </a:lnTo>
                <a:cubicBezTo>
                  <a:pt x="4587359" y="1124815"/>
                  <a:pt x="4649538" y="1123476"/>
                  <a:pt x="4675496" y="1126467"/>
                </a:cubicBezTo>
                <a:cubicBezTo>
                  <a:pt x="4697495" y="1129400"/>
                  <a:pt x="4693106" y="1140398"/>
                  <a:pt x="4726643" y="1145555"/>
                </a:cubicBezTo>
                <a:cubicBezTo>
                  <a:pt x="4761184" y="1133902"/>
                  <a:pt x="4804963" y="1164954"/>
                  <a:pt x="4847920" y="1149205"/>
                </a:cubicBezTo>
                <a:cubicBezTo>
                  <a:pt x="4863560" y="1145511"/>
                  <a:pt x="4911017" y="1146919"/>
                  <a:pt x="4919404" y="1155004"/>
                </a:cubicBezTo>
                <a:cubicBezTo>
                  <a:pt x="4929179" y="1156909"/>
                  <a:pt x="4940940" y="1154325"/>
                  <a:pt x="4944872" y="1162888"/>
                </a:cubicBezTo>
                <a:cubicBezTo>
                  <a:pt x="4951657" y="1173230"/>
                  <a:pt x="4987412" y="1158139"/>
                  <a:pt x="4981573" y="1170076"/>
                </a:cubicBezTo>
                <a:cubicBezTo>
                  <a:pt x="5006936" y="1159755"/>
                  <a:pt x="5024814" y="1181490"/>
                  <a:pt x="5045039" y="1187167"/>
                </a:cubicBezTo>
                <a:lnTo>
                  <a:pt x="5106386" y="1195314"/>
                </a:lnTo>
                <a:lnTo>
                  <a:pt x="5147706" y="1197569"/>
                </a:lnTo>
                <a:lnTo>
                  <a:pt x="5153708" y="1197448"/>
                </a:lnTo>
                <a:cubicBezTo>
                  <a:pt x="5163764" y="1196873"/>
                  <a:pt x="5177220" y="1193824"/>
                  <a:pt x="5188848" y="1194117"/>
                </a:cubicBezTo>
                <a:lnTo>
                  <a:pt x="5261123" y="1196468"/>
                </a:lnTo>
                <a:cubicBezTo>
                  <a:pt x="5312090" y="1190994"/>
                  <a:pt x="5405461" y="1183748"/>
                  <a:pt x="5494654" y="1161268"/>
                </a:cubicBezTo>
                <a:lnTo>
                  <a:pt x="5546753" y="1165525"/>
                </a:lnTo>
                <a:lnTo>
                  <a:pt x="5560642" y="1164466"/>
                </a:lnTo>
                <a:lnTo>
                  <a:pt x="5686323" y="1147265"/>
                </a:lnTo>
                <a:cubicBezTo>
                  <a:pt x="5750755" y="1126913"/>
                  <a:pt x="5775685" y="1148046"/>
                  <a:pt x="5829828" y="1116410"/>
                </a:cubicBezTo>
                <a:cubicBezTo>
                  <a:pt x="5821148" y="1128698"/>
                  <a:pt x="5906454" y="1127104"/>
                  <a:pt x="5925239" y="1121255"/>
                </a:cubicBezTo>
                <a:cubicBezTo>
                  <a:pt x="5947279" y="1110562"/>
                  <a:pt x="6082280" y="1070391"/>
                  <a:pt x="6144558" y="1056445"/>
                </a:cubicBezTo>
                <a:cubicBezTo>
                  <a:pt x="6209398" y="1040785"/>
                  <a:pt x="6259985" y="1033313"/>
                  <a:pt x="6290656" y="1027295"/>
                </a:cubicBezTo>
                <a:lnTo>
                  <a:pt x="6412287" y="996143"/>
                </a:lnTo>
                <a:cubicBezTo>
                  <a:pt x="6444202" y="994146"/>
                  <a:pt x="6495808" y="1008147"/>
                  <a:pt x="6520075" y="1008347"/>
                </a:cubicBezTo>
                <a:cubicBezTo>
                  <a:pt x="6532061" y="1004377"/>
                  <a:pt x="6544742" y="1000649"/>
                  <a:pt x="6557889" y="997343"/>
                </a:cubicBezTo>
                <a:lnTo>
                  <a:pt x="6566004" y="995911"/>
                </a:lnTo>
                <a:lnTo>
                  <a:pt x="6604593" y="992506"/>
                </a:lnTo>
                <a:cubicBezTo>
                  <a:pt x="6627875" y="991462"/>
                  <a:pt x="6682628" y="991149"/>
                  <a:pt x="6705694" y="989646"/>
                </a:cubicBezTo>
                <a:cubicBezTo>
                  <a:pt x="6715818" y="979115"/>
                  <a:pt x="6728665" y="979617"/>
                  <a:pt x="6742991" y="983487"/>
                </a:cubicBezTo>
                <a:cubicBezTo>
                  <a:pt x="6774125" y="973355"/>
                  <a:pt x="6808701" y="975904"/>
                  <a:pt x="6846894" y="970622"/>
                </a:cubicBezTo>
                <a:cubicBezTo>
                  <a:pt x="6881758" y="952640"/>
                  <a:pt x="6911718" y="966478"/>
                  <a:pt x="6952494" y="960756"/>
                </a:cubicBezTo>
                <a:cubicBezTo>
                  <a:pt x="7014499" y="953613"/>
                  <a:pt x="7171408" y="935371"/>
                  <a:pt x="7218923" y="927762"/>
                </a:cubicBezTo>
                <a:lnTo>
                  <a:pt x="7237583" y="915103"/>
                </a:lnTo>
                <a:lnTo>
                  <a:pt x="7279234" y="890347"/>
                </a:lnTo>
                <a:cubicBezTo>
                  <a:pt x="7282367" y="886883"/>
                  <a:pt x="7284610" y="883060"/>
                  <a:pt x="7285560" y="878753"/>
                </a:cubicBezTo>
                <a:cubicBezTo>
                  <a:pt x="7345735" y="880000"/>
                  <a:pt x="7379697" y="849179"/>
                  <a:pt x="7433809" y="834821"/>
                </a:cubicBezTo>
                <a:cubicBezTo>
                  <a:pt x="7489109" y="811390"/>
                  <a:pt x="7502976" y="798781"/>
                  <a:pt x="7540176" y="784348"/>
                </a:cubicBezTo>
                <a:cubicBezTo>
                  <a:pt x="7556139" y="775738"/>
                  <a:pt x="7577389" y="711736"/>
                  <a:pt x="7605402" y="716527"/>
                </a:cubicBezTo>
                <a:cubicBezTo>
                  <a:pt x="7613742" y="707888"/>
                  <a:pt x="7791241" y="703328"/>
                  <a:pt x="7845858" y="673516"/>
                </a:cubicBezTo>
                <a:cubicBezTo>
                  <a:pt x="7895453" y="685047"/>
                  <a:pt x="7862372" y="670105"/>
                  <a:pt x="7900059" y="662791"/>
                </a:cubicBezTo>
                <a:cubicBezTo>
                  <a:pt x="7920787" y="654035"/>
                  <a:pt x="7936717" y="664423"/>
                  <a:pt x="7962243" y="636522"/>
                </a:cubicBezTo>
                <a:cubicBezTo>
                  <a:pt x="7996549" y="637997"/>
                  <a:pt x="8072790" y="602560"/>
                  <a:pt x="8135456" y="587387"/>
                </a:cubicBezTo>
                <a:cubicBezTo>
                  <a:pt x="8203051" y="573419"/>
                  <a:pt x="8256250" y="537571"/>
                  <a:pt x="8338241" y="545483"/>
                </a:cubicBezTo>
                <a:cubicBezTo>
                  <a:pt x="8345964" y="530066"/>
                  <a:pt x="8385415" y="539169"/>
                  <a:pt x="8426880" y="525661"/>
                </a:cubicBezTo>
                <a:cubicBezTo>
                  <a:pt x="8432865" y="512576"/>
                  <a:pt x="8445661" y="514079"/>
                  <a:pt x="8460314" y="504220"/>
                </a:cubicBezTo>
                <a:lnTo>
                  <a:pt x="8467254" y="497500"/>
                </a:lnTo>
                <a:lnTo>
                  <a:pt x="8464303" y="498549"/>
                </a:lnTo>
                <a:cubicBezTo>
                  <a:pt x="8456468" y="500532"/>
                  <a:pt x="8477290" y="490312"/>
                  <a:pt x="8475402" y="489611"/>
                </a:cubicBezTo>
                <a:lnTo>
                  <a:pt x="8467254" y="497500"/>
                </a:lnTo>
                <a:lnTo>
                  <a:pt x="8483593" y="491693"/>
                </a:lnTo>
                <a:cubicBezTo>
                  <a:pt x="8555805" y="463970"/>
                  <a:pt x="8656042" y="369236"/>
                  <a:pt x="8731307" y="373834"/>
                </a:cubicBezTo>
                <a:cubicBezTo>
                  <a:pt x="8796803" y="371769"/>
                  <a:pt x="8847519" y="347239"/>
                  <a:pt x="8905624" y="333941"/>
                </a:cubicBezTo>
                <a:cubicBezTo>
                  <a:pt x="8930484" y="326336"/>
                  <a:pt x="8914464" y="305954"/>
                  <a:pt x="8953374" y="325422"/>
                </a:cubicBezTo>
                <a:lnTo>
                  <a:pt x="9036443" y="308326"/>
                </a:lnTo>
                <a:lnTo>
                  <a:pt x="9071726" y="297416"/>
                </a:lnTo>
                <a:cubicBezTo>
                  <a:pt x="9087610" y="280477"/>
                  <a:pt x="9181257" y="320181"/>
                  <a:pt x="9203238" y="301935"/>
                </a:cubicBezTo>
                <a:cubicBezTo>
                  <a:pt x="9207855" y="296522"/>
                  <a:pt x="9224145" y="296813"/>
                  <a:pt x="9225389" y="302331"/>
                </a:cubicBezTo>
                <a:cubicBezTo>
                  <a:pt x="9231986" y="298884"/>
                  <a:pt x="9251736" y="281850"/>
                  <a:pt x="9257841" y="289670"/>
                </a:cubicBezTo>
                <a:lnTo>
                  <a:pt x="9338289" y="258345"/>
                </a:lnTo>
                <a:cubicBezTo>
                  <a:pt x="9364865" y="253056"/>
                  <a:pt x="9440290" y="246574"/>
                  <a:pt x="9464136" y="244057"/>
                </a:cubicBezTo>
                <a:cubicBezTo>
                  <a:pt x="9467020" y="239819"/>
                  <a:pt x="9479694" y="239220"/>
                  <a:pt x="9481363" y="243247"/>
                </a:cubicBezTo>
                <a:cubicBezTo>
                  <a:pt x="9499429" y="235801"/>
                  <a:pt x="9523607" y="212357"/>
                  <a:pt x="9572531" y="199385"/>
                </a:cubicBezTo>
                <a:cubicBezTo>
                  <a:pt x="9625765" y="194838"/>
                  <a:pt x="9711652" y="147390"/>
                  <a:pt x="9756421" y="131720"/>
                </a:cubicBezTo>
                <a:cubicBezTo>
                  <a:pt x="9787863" y="92850"/>
                  <a:pt x="9802506" y="116890"/>
                  <a:pt x="9841144" y="105373"/>
                </a:cubicBezTo>
                <a:cubicBezTo>
                  <a:pt x="9881515" y="88023"/>
                  <a:pt x="9948279" y="40585"/>
                  <a:pt x="9993448" y="45117"/>
                </a:cubicBezTo>
                <a:lnTo>
                  <a:pt x="10019281" y="31163"/>
                </a:lnTo>
                <a:cubicBezTo>
                  <a:pt x="10026781" y="4158"/>
                  <a:pt x="10048053" y="28021"/>
                  <a:pt x="10072841" y="43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84" name="Google Shape;884;p68"/>
          <p:cNvSpPr txBox="1"/>
          <p:nvPr>
            <p:ph type="title"/>
          </p:nvPr>
        </p:nvSpPr>
        <p:spPr>
          <a:xfrm>
            <a:off x="-219294" y="-151404"/>
            <a:ext cx="5295901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Five Point Check©</a:t>
            </a:r>
            <a:endParaRPr/>
          </a:p>
        </p:txBody>
      </p:sp>
      <p:sp>
        <p:nvSpPr>
          <p:cNvPr id="885" name="Google Shape;885;p68"/>
          <p:cNvSpPr txBox="1"/>
          <p:nvPr>
            <p:ph idx="1" type="body"/>
          </p:nvPr>
        </p:nvSpPr>
        <p:spPr>
          <a:xfrm>
            <a:off x="5234738" y="817959"/>
            <a:ext cx="6957262" cy="530070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349" r="-6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886" name="Google Shape;886;p68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509" y="1555179"/>
            <a:ext cx="4931229" cy="326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9"/>
          <p:cNvSpPr txBox="1"/>
          <p:nvPr>
            <p:ph type="title"/>
          </p:nvPr>
        </p:nvSpPr>
        <p:spPr>
          <a:xfrm>
            <a:off x="248373" y="-553457"/>
            <a:ext cx="14065630" cy="14836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Escalas del Five Point Check© </a:t>
            </a:r>
            <a:endParaRPr/>
          </a:p>
        </p:txBody>
      </p:sp>
      <p:pic>
        <p:nvPicPr>
          <p:cNvPr descr="Signet Dag Scoring" id="892" name="Google Shape;89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444" y="4684071"/>
            <a:ext cx="573405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MACHA" id="893" name="Google Shape;893;p69"/>
          <p:cNvPicPr preferRelativeResize="0"/>
          <p:nvPr/>
        </p:nvPicPr>
        <p:blipFill rotWithShape="1">
          <a:blip r:embed="rId4">
            <a:alphaModFix/>
          </a:blip>
          <a:srcRect b="0" l="0" r="8358" t="0"/>
          <a:stretch/>
        </p:blipFill>
        <p:spPr>
          <a:xfrm>
            <a:off x="878053" y="1504709"/>
            <a:ext cx="3028949" cy="22034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894" name="Google Shape;894;p69"/>
          <p:cNvPicPr preferRelativeResize="0"/>
          <p:nvPr/>
        </p:nvPicPr>
        <p:blipFill rotWithShape="1">
          <a:blip r:embed="rId5">
            <a:alphaModFix/>
          </a:blip>
          <a:srcRect b="8472" l="35938" r="36952" t="32570"/>
          <a:stretch/>
        </p:blipFill>
        <p:spPr>
          <a:xfrm>
            <a:off x="8528315" y="80963"/>
            <a:ext cx="3305175" cy="40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11776" y="1458672"/>
            <a:ext cx="381000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eep Nasal Bot Myiasis - Respiratory System - MSD Veterinary Manual" id="896" name="Google Shape;896;p69"/>
          <p:cNvPicPr preferRelativeResize="0"/>
          <p:nvPr/>
        </p:nvPicPr>
        <p:blipFill rotWithShape="1">
          <a:blip r:embed="rId7">
            <a:alphaModFix/>
          </a:blip>
          <a:srcRect b="0" l="0" r="0" t="5390"/>
          <a:stretch/>
        </p:blipFill>
        <p:spPr>
          <a:xfrm>
            <a:off x="8528315" y="4210050"/>
            <a:ext cx="3305175" cy="2376487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69"/>
          <p:cNvSpPr txBox="1"/>
          <p:nvPr/>
        </p:nvSpPr>
        <p:spPr>
          <a:xfrm>
            <a:off x="11103874" y="4210050"/>
            <a:ext cx="876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❺</a:t>
            </a:r>
            <a:endParaRPr b="0" i="0" sz="3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8" name="Google Shape;898;p69"/>
          <p:cNvSpPr txBox="1"/>
          <p:nvPr/>
        </p:nvSpPr>
        <p:spPr>
          <a:xfrm>
            <a:off x="1186282" y="4585238"/>
            <a:ext cx="876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❹</a:t>
            </a:r>
            <a:endParaRPr b="0" i="0" sz="3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9" name="Google Shape;899;p69"/>
          <p:cNvSpPr txBox="1"/>
          <p:nvPr/>
        </p:nvSpPr>
        <p:spPr>
          <a:xfrm>
            <a:off x="6878800" y="1378436"/>
            <a:ext cx="876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❷</a:t>
            </a:r>
            <a:endParaRPr b="0" i="0" sz="3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0" name="Google Shape;900;p69"/>
          <p:cNvSpPr txBox="1"/>
          <p:nvPr/>
        </p:nvSpPr>
        <p:spPr>
          <a:xfrm>
            <a:off x="7971352" y="80963"/>
            <a:ext cx="876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❸</a:t>
            </a:r>
            <a:endParaRPr b="0" i="0" sz="3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1" name="Google Shape;901;p69"/>
          <p:cNvSpPr txBox="1"/>
          <p:nvPr/>
        </p:nvSpPr>
        <p:spPr>
          <a:xfrm>
            <a:off x="309982" y="1378436"/>
            <a:ext cx="876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❶</a:t>
            </a:r>
            <a:endParaRPr b="0" i="0" sz="3600" u="none" cap="none" strike="noStrike"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71" name="Google Shape;171;p7"/>
          <p:cNvSpPr/>
          <p:nvPr/>
        </p:nvSpPr>
        <p:spPr>
          <a:xfrm flipH="1" rot="10800000">
            <a:off x="0" y="4722676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72" name="Google Shape;172;p7"/>
          <p:cNvSpPr/>
          <p:nvPr/>
        </p:nvSpPr>
        <p:spPr>
          <a:xfrm rot="-161401">
            <a:off x="223922" y="-81226"/>
            <a:ext cx="3161069" cy="2152836"/>
          </a:xfrm>
          <a:custGeom>
            <a:rect b="b" l="l" r="r" t="t"/>
            <a:pathLst>
              <a:path extrusionOk="0" h="2508526" w="3683338">
                <a:moveTo>
                  <a:pt x="0" y="0"/>
                </a:moveTo>
                <a:lnTo>
                  <a:pt x="3683338" y="173058"/>
                </a:lnTo>
                <a:lnTo>
                  <a:pt x="3683338" y="2508526"/>
                </a:lnTo>
                <a:lnTo>
                  <a:pt x="0" y="2508526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968477" y="4127789"/>
            <a:ext cx="3161068" cy="2401763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b="-1" l="3625" r="258" t="0"/>
          <a:stretch/>
        </p:blipFill>
        <p:spPr>
          <a:xfrm>
            <a:off x="1083625" y="4229245"/>
            <a:ext cx="2958480" cy="2216189"/>
          </a:xfrm>
          <a:custGeom>
            <a:rect b="b" l="l" r="r" t="t"/>
            <a:pathLst>
              <a:path extrusionOk="0" h="2582346" w="3447278">
                <a:moveTo>
                  <a:pt x="530821" y="0"/>
                </a:moveTo>
                <a:lnTo>
                  <a:pt x="555012" y="5029"/>
                </a:lnTo>
                <a:lnTo>
                  <a:pt x="559677" y="12816"/>
                </a:lnTo>
                <a:cubicBezTo>
                  <a:pt x="658277" y="12152"/>
                  <a:pt x="756877" y="5241"/>
                  <a:pt x="855477" y="4577"/>
                </a:cubicBezTo>
                <a:lnTo>
                  <a:pt x="915087" y="4475"/>
                </a:lnTo>
                <a:cubicBezTo>
                  <a:pt x="1759151" y="3557"/>
                  <a:pt x="2603215" y="2641"/>
                  <a:pt x="3447278" y="1723"/>
                </a:cubicBezTo>
                <a:lnTo>
                  <a:pt x="3447278" y="2534922"/>
                </a:lnTo>
                <a:cubicBezTo>
                  <a:pt x="3447235" y="2549988"/>
                  <a:pt x="3435010" y="2562193"/>
                  <a:pt x="3419916" y="2562231"/>
                </a:cubicBezTo>
                <a:cubicBezTo>
                  <a:pt x="3368911" y="2567391"/>
                  <a:pt x="3297841" y="2565275"/>
                  <a:pt x="3244220" y="2565883"/>
                </a:cubicBezTo>
                <a:cubicBezTo>
                  <a:pt x="3195544" y="2565882"/>
                  <a:pt x="3212086" y="2569293"/>
                  <a:pt x="3163410" y="2569292"/>
                </a:cubicBezTo>
                <a:lnTo>
                  <a:pt x="3105038" y="2572950"/>
                </a:lnTo>
                <a:cubicBezTo>
                  <a:pt x="3079074" y="2575581"/>
                  <a:pt x="3064806" y="2577044"/>
                  <a:pt x="3045387" y="2578269"/>
                </a:cubicBezTo>
                <a:lnTo>
                  <a:pt x="2988521" y="2580297"/>
                </a:lnTo>
                <a:cubicBezTo>
                  <a:pt x="2983185" y="2579833"/>
                  <a:pt x="2981775" y="2582808"/>
                  <a:pt x="2975622" y="2582285"/>
                </a:cubicBezTo>
                <a:lnTo>
                  <a:pt x="2916457" y="2572447"/>
                </a:lnTo>
                <a:lnTo>
                  <a:pt x="2892266" y="2567418"/>
                </a:lnTo>
                <a:lnTo>
                  <a:pt x="2812088" y="2572693"/>
                </a:lnTo>
                <a:cubicBezTo>
                  <a:pt x="2752075" y="2572785"/>
                  <a:pt x="3013458" y="2567165"/>
                  <a:pt x="2532191" y="2567972"/>
                </a:cubicBezTo>
                <a:cubicBezTo>
                  <a:pt x="1688128" y="2568890"/>
                  <a:pt x="844063" y="2569806"/>
                  <a:pt x="0" y="2570724"/>
                </a:cubicBezTo>
                <a:lnTo>
                  <a:pt x="0" y="37525"/>
                </a:lnTo>
                <a:cubicBezTo>
                  <a:pt x="43" y="22459"/>
                  <a:pt x="12268" y="10254"/>
                  <a:pt x="27363" y="10216"/>
                </a:cubicBezTo>
                <a:cubicBezTo>
                  <a:pt x="30022" y="10203"/>
                  <a:pt x="32680" y="10189"/>
                  <a:pt x="35339" y="10176"/>
                </a:cubicBezTo>
                <a:lnTo>
                  <a:pt x="35349" y="6567"/>
                </a:lnTo>
                <a:lnTo>
                  <a:pt x="349086" y="6567"/>
                </a:lnTo>
                <a:lnTo>
                  <a:pt x="397719" y="10144"/>
                </a:lnTo>
                <a:cubicBezTo>
                  <a:pt x="418065" y="10393"/>
                  <a:pt x="432152" y="7519"/>
                  <a:pt x="452498" y="7768"/>
                </a:cubicBezTo>
                <a:cubicBezTo>
                  <a:pt x="457834" y="8232"/>
                  <a:pt x="465503" y="14628"/>
                  <a:pt x="471656" y="15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5" name="Google Shape;175;p7"/>
          <p:cNvSpPr txBox="1"/>
          <p:nvPr>
            <p:ph type="title"/>
          </p:nvPr>
        </p:nvSpPr>
        <p:spPr>
          <a:xfrm>
            <a:off x="3718220" y="12287"/>
            <a:ext cx="7692736" cy="982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 Black"/>
              <a:buNone/>
            </a:pPr>
            <a:r>
              <a:rPr i="0" lang="en-US">
                <a:solidFill>
                  <a:schemeClr val="dk1"/>
                </a:solidFill>
              </a:rPr>
              <a:t>¿Qué se sabe de la Tenia?</a:t>
            </a:r>
            <a:endParaRPr/>
          </a:p>
        </p:txBody>
      </p:sp>
      <p:sp>
        <p:nvSpPr>
          <p:cNvPr id="176" name="Google Shape;176;p7"/>
          <p:cNvSpPr txBox="1"/>
          <p:nvPr>
            <p:ph idx="1" type="body"/>
          </p:nvPr>
        </p:nvSpPr>
        <p:spPr>
          <a:xfrm>
            <a:off x="5496023" y="2149153"/>
            <a:ext cx="6053126" cy="4160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</a:pPr>
            <a:r>
              <a:rPr b="1" lang="en-US" sz="2400">
                <a:solidFill>
                  <a:srgbClr val="FFFF00"/>
                </a:solidFill>
              </a:rPr>
              <a:t> No es un gran problema</a:t>
            </a:r>
            <a:endParaRPr b="1" sz="2400">
              <a:solidFill>
                <a:srgbClr val="FFFF00"/>
              </a:solidFill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Causa preocupación por que es visible en las heces del animal.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Usualmente es poco patogénica.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Infecciones elevadas pueden causar obstrucción del tracto digestivo (puede causar enterotoxemia a corderos/cabritos).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No resulta beneficioso hacer tratamiento para este parásito. Se ha realizado investigación en ovinos, pero no en caprinos.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Tratar con albendazol (Valbazen®) o praziquantel (en pasta para equinos, Rx).</a:t>
            </a:r>
            <a:endParaRPr/>
          </a:p>
        </p:txBody>
      </p:sp>
      <p:pic>
        <p:nvPicPr>
          <p:cNvPr id="177" name="Google Shape;177;p7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8634" r="7204" t="0"/>
          <a:stretch/>
        </p:blipFill>
        <p:spPr>
          <a:xfrm>
            <a:off x="282472" y="-9978"/>
            <a:ext cx="3043968" cy="20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 rot="-193279">
            <a:off x="1801374" y="1657880"/>
            <a:ext cx="3161068" cy="2401763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b="19319" l="0" r="-1" t="14931"/>
          <a:stretch/>
        </p:blipFill>
        <p:spPr>
          <a:xfrm rot="-197261">
            <a:off x="1901689" y="1759159"/>
            <a:ext cx="2957170" cy="2222065"/>
          </a:xfrm>
          <a:custGeom>
            <a:rect b="b" l="l" r="r" t="t"/>
            <a:pathLst>
              <a:path extrusionOk="0" h="2589193" w="3445751">
                <a:moveTo>
                  <a:pt x="1234612" y="0"/>
                </a:moveTo>
                <a:lnTo>
                  <a:pt x="1253533" y="4744"/>
                </a:lnTo>
                <a:cubicBezTo>
                  <a:pt x="1258815" y="5204"/>
                  <a:pt x="1260211" y="2252"/>
                  <a:pt x="1266304" y="2770"/>
                </a:cubicBezTo>
                <a:lnTo>
                  <a:pt x="1290092" y="7853"/>
                </a:lnTo>
                <a:lnTo>
                  <a:pt x="1324888" y="12534"/>
                </a:lnTo>
                <a:lnTo>
                  <a:pt x="1348842" y="17526"/>
                </a:lnTo>
                <a:lnTo>
                  <a:pt x="1353461" y="19053"/>
                </a:lnTo>
                <a:lnTo>
                  <a:pt x="1510199" y="19053"/>
                </a:lnTo>
                <a:lnTo>
                  <a:pt x="1521762" y="17345"/>
                </a:lnTo>
                <a:lnTo>
                  <a:pt x="1560769" y="19053"/>
                </a:lnTo>
                <a:lnTo>
                  <a:pt x="1566434" y="16726"/>
                </a:lnTo>
                <a:lnTo>
                  <a:pt x="1604570" y="19053"/>
                </a:lnTo>
                <a:cubicBezTo>
                  <a:pt x="1617199" y="18724"/>
                  <a:pt x="1639084" y="19244"/>
                  <a:pt x="1646354" y="17077"/>
                </a:cubicBezTo>
                <a:lnTo>
                  <a:pt x="1649474" y="11767"/>
                </a:lnTo>
                <a:lnTo>
                  <a:pt x="1658637" y="11299"/>
                </a:lnTo>
                <a:cubicBezTo>
                  <a:pt x="1659308" y="11707"/>
                  <a:pt x="1672520" y="11367"/>
                  <a:pt x="1673064" y="11401"/>
                </a:cubicBezTo>
                <a:lnTo>
                  <a:pt x="1705379" y="16975"/>
                </a:lnTo>
                <a:lnTo>
                  <a:pt x="3445751" y="15080"/>
                </a:lnTo>
                <a:lnTo>
                  <a:pt x="3445751" y="2558702"/>
                </a:lnTo>
                <a:cubicBezTo>
                  <a:pt x="3445708" y="2573656"/>
                  <a:pt x="3433604" y="2585768"/>
                  <a:pt x="3418658" y="2585805"/>
                </a:cubicBezTo>
                <a:cubicBezTo>
                  <a:pt x="2877419" y="2588912"/>
                  <a:pt x="1232675" y="2589881"/>
                  <a:pt x="1750" y="2588717"/>
                </a:cubicBezTo>
                <a:lnTo>
                  <a:pt x="0" y="2588715"/>
                </a:lnTo>
                <a:lnTo>
                  <a:pt x="0" y="42438"/>
                </a:lnTo>
                <a:cubicBezTo>
                  <a:pt x="50" y="29527"/>
                  <a:pt x="7099" y="19087"/>
                  <a:pt x="15795" y="19053"/>
                </a:cubicBezTo>
                <a:lnTo>
                  <a:pt x="733617" y="19053"/>
                </a:lnTo>
                <a:lnTo>
                  <a:pt x="757049" y="12472"/>
                </a:lnTo>
                <a:cubicBezTo>
                  <a:pt x="770198" y="12763"/>
                  <a:pt x="773115" y="16861"/>
                  <a:pt x="781148" y="19053"/>
                </a:cubicBezTo>
                <a:lnTo>
                  <a:pt x="1102309" y="19053"/>
                </a:lnTo>
                <a:lnTo>
                  <a:pt x="1144938" y="19053"/>
                </a:lnTo>
                <a:lnTo>
                  <a:pt x="1168749" y="12040"/>
                </a:lnTo>
                <a:cubicBezTo>
                  <a:pt x="1178328" y="17647"/>
                  <a:pt x="1185334" y="6683"/>
                  <a:pt x="1193093" y="4003"/>
                </a:cubicBezTo>
                <a:lnTo>
                  <a:pt x="1216552" y="5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6724689" y="1021294"/>
            <a:ext cx="468626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b="0" i="1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Moniezia expansa</a:t>
            </a:r>
            <a:r>
              <a:rPr b="0" i="0" lang="en-US" sz="28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7" name="Google Shape;907;p70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8" name="Google Shape;908;p70"/>
          <p:cNvSpPr/>
          <p:nvPr/>
        </p:nvSpPr>
        <p:spPr>
          <a:xfrm>
            <a:off x="204626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09" name="Google Shape;909;p7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" l="6847" r="19980" t="0"/>
          <a:stretch/>
        </p:blipFill>
        <p:spPr>
          <a:xfrm>
            <a:off x="356814" y="379444"/>
            <a:ext cx="7115470" cy="64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0"/>
          <p:cNvSpPr txBox="1"/>
          <p:nvPr>
            <p:ph type="title"/>
          </p:nvPr>
        </p:nvSpPr>
        <p:spPr>
          <a:xfrm>
            <a:off x="5774988" y="-90889"/>
            <a:ext cx="6345676" cy="204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i="0" lang="en-US" sz="3600"/>
              <a:t>Otros criterios para tomar la decisión de desparasitar</a:t>
            </a:r>
            <a:endParaRPr i="0" sz="3600"/>
          </a:p>
        </p:txBody>
      </p:sp>
      <p:sp>
        <p:nvSpPr>
          <p:cNvPr id="911" name="Google Shape;911;p70"/>
          <p:cNvSpPr txBox="1"/>
          <p:nvPr>
            <p:ph idx="1" type="body"/>
          </p:nvPr>
        </p:nvSpPr>
        <p:spPr>
          <a:xfrm>
            <a:off x="7697556" y="2058543"/>
            <a:ext cx="4423108" cy="35311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Happy Factor™</a:t>
            </a:r>
            <a:br>
              <a:rPr lang="en-US" sz="2000"/>
            </a:br>
            <a:r>
              <a:rPr lang="en-US" sz="2000"/>
              <a:t>Ganancia diaria de peso (GDP)</a:t>
            </a:r>
            <a:br>
              <a:rPr lang="en-US" sz="2000"/>
            </a:br>
            <a:r>
              <a:rPr lang="en-US" sz="2000"/>
              <a:t>real vs. estimada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Peso vivo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Condición corporal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N</a:t>
            </a:r>
            <a:r>
              <a:rPr lang="en-US" sz="20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2000"/>
              <a:t>mero de crías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Contaje de huevos en las heces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Producción de leche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Combinación de factores</a:t>
            </a:r>
            <a:endParaRPr sz="2000"/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7" name="Google Shape;917;p71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8" name="Google Shape;918;p71"/>
          <p:cNvSpPr txBox="1"/>
          <p:nvPr>
            <p:ph type="title"/>
          </p:nvPr>
        </p:nvSpPr>
        <p:spPr>
          <a:xfrm>
            <a:off x="443056" y="138954"/>
            <a:ext cx="7319616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i="0" lang="en-US"/>
              <a:t>Uso de conteo de huevos en las heces (HPG) como un criterio para desparasitar</a:t>
            </a:r>
            <a:endParaRPr i="0"/>
          </a:p>
        </p:txBody>
      </p:sp>
      <p:sp>
        <p:nvSpPr>
          <p:cNvPr id="919" name="Google Shape;919;p71"/>
          <p:cNvSpPr txBox="1"/>
          <p:nvPr>
            <p:ph idx="1" type="body"/>
          </p:nvPr>
        </p:nvSpPr>
        <p:spPr>
          <a:xfrm>
            <a:off x="646917" y="2173979"/>
            <a:ext cx="5924917" cy="3686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 u="sng"/>
              <a:t>El HPG por sí solo</a:t>
            </a:r>
            <a:r>
              <a:rPr lang="en-US" sz="1800"/>
              <a:t>, no debería usarse para tomar la decisión de desparasitar.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HPG es una </a:t>
            </a:r>
            <a:r>
              <a:rPr lang="en-US" sz="1800" u="sng"/>
              <a:t>estimación</a:t>
            </a:r>
            <a:r>
              <a:rPr lang="en-US" sz="1800"/>
              <a:t> de la población parasitaria dentro del animal.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HPG no siempre está altamente correlacionada con otros parámetros parasitarios.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Es </a:t>
            </a:r>
            <a:r>
              <a:rPr lang="en-US" sz="1800"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mejor </a:t>
            </a:r>
            <a:r>
              <a:rPr lang="en-US" sz="1800"/>
              <a:t>usar HPG para:</a:t>
            </a:r>
            <a:endParaRPr/>
          </a:p>
          <a:p>
            <a:pPr indent="-342900" lvl="3" marL="93726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Pruebas de resistencia a los desparasitantes</a:t>
            </a:r>
            <a:endParaRPr sz="1600"/>
          </a:p>
          <a:p>
            <a:pPr indent="-342900" lvl="3" marL="93726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Identificar animales resistentes</a:t>
            </a:r>
            <a:endParaRPr sz="1600"/>
          </a:p>
          <a:p>
            <a:pPr indent="-342900" lvl="3" marL="93726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 Black"/>
              <a:buAutoNum type="arabicParenR"/>
            </a:pPr>
            <a:r>
              <a:rPr lang="en-US" sz="1600"/>
              <a:t>Monitorear la contaminación de los pastizales</a:t>
            </a:r>
            <a:endParaRPr sz="1600"/>
          </a:p>
        </p:txBody>
      </p:sp>
      <p:pic>
        <p:nvPicPr>
          <p:cNvPr id="920" name="Google Shape;920;p7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32" l="0" r="-2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71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2" name="Google Shape;922;p71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3" name="Google Shape;923;p71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9" name="Google Shape;929;p72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0" name="Google Shape;930;p72"/>
          <p:cNvSpPr txBox="1"/>
          <p:nvPr>
            <p:ph type="title"/>
          </p:nvPr>
        </p:nvSpPr>
        <p:spPr>
          <a:xfrm>
            <a:off x="248849" y="-139919"/>
            <a:ext cx="7457722" cy="1984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i="0" lang="en-US" sz="3600"/>
              <a:t>Combinando criterios para tomar la decisión de deparasitación</a:t>
            </a:r>
            <a:endParaRPr i="0" sz="3600"/>
          </a:p>
        </p:txBody>
      </p:sp>
      <p:sp>
        <p:nvSpPr>
          <p:cNvPr id="931" name="Google Shape;931;p72"/>
          <p:cNvSpPr txBox="1"/>
          <p:nvPr>
            <p:ph idx="1" type="body"/>
          </p:nvPr>
        </p:nvSpPr>
        <p:spPr>
          <a:xfrm>
            <a:off x="824168" y="1791472"/>
            <a:ext cx="5855422" cy="4065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Five Point Check©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FAMACHA© + GDP en corderos/cabritos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FAMACHA© + CC en ovejas/cabras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CC + HPG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FAMACHA© + HPG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Producción de leche + FAMACHA©</a:t>
            </a:r>
            <a:endParaRPr/>
          </a:p>
        </p:txBody>
      </p:sp>
      <p:pic>
        <p:nvPicPr>
          <p:cNvPr id="932" name="Google Shape;932;p7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" l="6916" r="30338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2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4" name="Google Shape;934;p72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5" name="Google Shape;935;p72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3"/>
          <p:cNvSpPr txBox="1"/>
          <p:nvPr>
            <p:ph type="title"/>
          </p:nvPr>
        </p:nvSpPr>
        <p:spPr>
          <a:xfrm>
            <a:off x="470171" y="0"/>
            <a:ext cx="975359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Tratamiento selectivo sugerido para hembras en periparto</a:t>
            </a:r>
            <a:endParaRPr i="0"/>
          </a:p>
        </p:txBody>
      </p:sp>
      <p:sp>
        <p:nvSpPr>
          <p:cNvPr id="941" name="Google Shape;941;p73"/>
          <p:cNvSpPr txBox="1"/>
          <p:nvPr>
            <p:ph idx="1" type="body"/>
          </p:nvPr>
        </p:nvSpPr>
        <p:spPr>
          <a:xfrm>
            <a:off x="1219201" y="2095930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OVEJAS</a:t>
            </a:r>
            <a:endParaRPr/>
          </a:p>
        </p:txBody>
      </p:sp>
      <p:sp>
        <p:nvSpPr>
          <p:cNvPr id="942" name="Google Shape;942;p73"/>
          <p:cNvSpPr txBox="1"/>
          <p:nvPr>
            <p:ph idx="2" type="body"/>
          </p:nvPr>
        </p:nvSpPr>
        <p:spPr>
          <a:xfrm>
            <a:off x="1219200" y="2938409"/>
            <a:ext cx="5276696" cy="3540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Solo desparasitar si se cumplen estos criterios:</a:t>
            </a:r>
            <a:br>
              <a:rPr lang="en-US" sz="1800"/>
            </a:br>
            <a:endParaRPr sz="1800"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+"/>
            </a:pPr>
            <a:r>
              <a:rPr lang="en-US" sz="1800">
                <a:solidFill>
                  <a:srgbClr val="FFFF00"/>
                </a:solidFill>
              </a:rPr>
              <a:t>Cuello de botella</a:t>
            </a:r>
            <a:endParaRPr sz="18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+"/>
            </a:pPr>
            <a:r>
              <a:rPr lang="en-US" sz="1800">
                <a:solidFill>
                  <a:srgbClr val="FFFF00"/>
                </a:solidFill>
              </a:rPr>
              <a:t>FAMACHA© </a:t>
            </a:r>
            <a:r>
              <a:rPr lang="en-US" sz="1800" u="sng">
                <a:solidFill>
                  <a:srgbClr val="FFFF00"/>
                </a:solidFill>
              </a:rPr>
              <a:t>&gt;</a:t>
            </a:r>
            <a:r>
              <a:rPr lang="en-US" sz="1800">
                <a:solidFill>
                  <a:srgbClr val="FFFF00"/>
                </a:solidFill>
              </a:rPr>
              <a:t> 4</a:t>
            </a:r>
            <a:endParaRPr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+"/>
            </a:pPr>
            <a:r>
              <a:rPr lang="en-US" sz="1800">
                <a:solidFill>
                  <a:srgbClr val="FFFF00"/>
                </a:solidFill>
              </a:rPr>
              <a:t>CC </a:t>
            </a:r>
            <a:r>
              <a:rPr lang="en-US" sz="1800" u="sng">
                <a:solidFill>
                  <a:srgbClr val="FFFF00"/>
                </a:solidFill>
              </a:rPr>
              <a:t>&lt;</a:t>
            </a:r>
            <a:r>
              <a:rPr lang="en-US" sz="1800">
                <a:solidFill>
                  <a:srgbClr val="FFFF00"/>
                </a:solidFill>
              </a:rPr>
              <a:t> 2</a:t>
            </a:r>
            <a:endParaRPr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+"/>
            </a:pPr>
            <a:r>
              <a:rPr lang="en-US" sz="1800">
                <a:solidFill>
                  <a:srgbClr val="FFFF00"/>
                </a:solidFill>
              </a:rPr>
              <a:t>3 o más crías</a:t>
            </a:r>
            <a:endParaRPr sz="18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+"/>
            </a:pPr>
            <a:r>
              <a:rPr lang="en-US" sz="1800">
                <a:solidFill>
                  <a:srgbClr val="FFFF00"/>
                </a:solidFill>
              </a:rPr>
              <a:t>Primerizas </a:t>
            </a:r>
            <a:endParaRPr/>
          </a:p>
        </p:txBody>
      </p:sp>
      <p:sp>
        <p:nvSpPr>
          <p:cNvPr id="943" name="Google Shape;943;p73"/>
          <p:cNvSpPr txBox="1"/>
          <p:nvPr>
            <p:ph idx="3" type="body"/>
          </p:nvPr>
        </p:nvSpPr>
        <p:spPr>
          <a:xfrm>
            <a:off x="6464867" y="2095930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CABRAS</a:t>
            </a:r>
            <a:endParaRPr/>
          </a:p>
        </p:txBody>
      </p:sp>
      <p:sp>
        <p:nvSpPr>
          <p:cNvPr id="944" name="Google Shape;944;p73"/>
          <p:cNvSpPr txBox="1"/>
          <p:nvPr>
            <p:ph idx="4" type="body"/>
          </p:nvPr>
        </p:nvSpPr>
        <p:spPr>
          <a:xfrm>
            <a:off x="6464867" y="2938409"/>
            <a:ext cx="4877584" cy="3540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/>
              <a:t>Solo desparasitar si se cumplen estos criterios:</a:t>
            </a:r>
            <a:br>
              <a:rPr lang="en-US" sz="2000"/>
            </a:br>
            <a:endParaRPr sz="20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Cuello de botella</a:t>
            </a:r>
            <a:endParaRPr sz="18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FAMACHA© </a:t>
            </a:r>
            <a:r>
              <a:rPr lang="en-US" sz="1800" u="sng">
                <a:solidFill>
                  <a:srgbClr val="FFFF00"/>
                </a:solidFill>
              </a:rPr>
              <a:t>&gt;</a:t>
            </a:r>
            <a:r>
              <a:rPr lang="en-US" sz="1800">
                <a:solidFill>
                  <a:srgbClr val="FFFF00"/>
                </a:solidFill>
              </a:rPr>
              <a:t> 3</a:t>
            </a:r>
            <a:endParaRPr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CC </a:t>
            </a:r>
            <a:r>
              <a:rPr lang="en-US" sz="1800" u="sng">
                <a:solidFill>
                  <a:srgbClr val="FFFF00"/>
                </a:solidFill>
              </a:rPr>
              <a:t>&lt;</a:t>
            </a:r>
            <a:r>
              <a:rPr lang="en-US" sz="1800">
                <a:solidFill>
                  <a:srgbClr val="FFFF00"/>
                </a:solidFill>
              </a:rPr>
              <a:t> 2</a:t>
            </a:r>
            <a:endParaRPr/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2 o más crías</a:t>
            </a:r>
            <a:endParaRPr sz="18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Primerizas</a:t>
            </a:r>
            <a:endParaRPr sz="1800">
              <a:solidFill>
                <a:srgbClr val="FFFF00"/>
              </a:solidFill>
            </a:endParaRPr>
          </a:p>
          <a:p>
            <a:pPr indent="-22860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+"/>
            </a:pPr>
            <a:r>
              <a:rPr lang="en-US" sz="1800">
                <a:solidFill>
                  <a:srgbClr val="FFFF00"/>
                </a:solidFill>
              </a:rPr>
              <a:t>Cabras lecheras de alta producción</a:t>
            </a:r>
            <a:endParaRPr sz="1800">
              <a:solidFill>
                <a:srgbClr val="FFFF00"/>
              </a:solidFill>
            </a:endParaRPr>
          </a:p>
        </p:txBody>
      </p:sp>
      <p:cxnSp>
        <p:nvCxnSpPr>
          <p:cNvPr id="945" name="Google Shape;945;p73"/>
          <p:cNvCxnSpPr/>
          <p:nvPr/>
        </p:nvCxnSpPr>
        <p:spPr>
          <a:xfrm>
            <a:off x="6096000" y="2592198"/>
            <a:ext cx="0" cy="3624044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51" name="Google Shape;951;p75"/>
          <p:cNvSpPr/>
          <p:nvPr/>
        </p:nvSpPr>
        <p:spPr>
          <a:xfrm>
            <a:off x="4711046" y="500156"/>
            <a:ext cx="7480954" cy="6357844"/>
          </a:xfrm>
          <a:custGeom>
            <a:rect b="b" l="l" r="r" t="t"/>
            <a:pathLst>
              <a:path extrusionOk="0" h="6357844" w="7480954">
                <a:moveTo>
                  <a:pt x="278673" y="0"/>
                </a:moveTo>
                <a:lnTo>
                  <a:pt x="7480954" y="272747"/>
                </a:lnTo>
                <a:lnTo>
                  <a:pt x="7480954" y="6357844"/>
                </a:lnTo>
                <a:lnTo>
                  <a:pt x="3461131" y="6357844"/>
                </a:lnTo>
                <a:lnTo>
                  <a:pt x="0" y="6222887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52" name="Google Shape;952;p7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" l="15022" r="18880" t="0"/>
          <a:stretch/>
        </p:blipFill>
        <p:spPr>
          <a:xfrm>
            <a:off x="4847442" y="607819"/>
            <a:ext cx="7344558" cy="6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5"/>
          <p:cNvSpPr txBox="1"/>
          <p:nvPr>
            <p:ph type="title"/>
          </p:nvPr>
        </p:nvSpPr>
        <p:spPr>
          <a:xfrm>
            <a:off x="415638" y="-103761"/>
            <a:ext cx="9477855" cy="2028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 Black"/>
              <a:buNone/>
            </a:pPr>
            <a:r>
              <a:rPr i="0" lang="en-US" sz="3600"/>
              <a:t>No existe “solucion mágica” para controlar parásitos internos en ovinos/caprinos.</a:t>
            </a:r>
            <a:endParaRPr/>
          </a:p>
        </p:txBody>
      </p:sp>
      <p:sp>
        <p:nvSpPr>
          <p:cNvPr id="954" name="Google Shape;954;p75"/>
          <p:cNvSpPr txBox="1"/>
          <p:nvPr>
            <p:ph idx="1" type="body"/>
          </p:nvPr>
        </p:nvSpPr>
        <p:spPr>
          <a:xfrm>
            <a:off x="415638" y="1924890"/>
            <a:ext cx="4184937" cy="46283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La implementación de una sola práctica de manejo no controlará los parásitos gastrointestinales en pequeños rumiantes.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El manejo integrado o combinación de varias de las prácticas usualmente será necesario.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Cada animal es diferente.</a:t>
            </a:r>
            <a:br>
              <a:rPr lang="en-US"/>
            </a:br>
            <a:r>
              <a:rPr lang="en-US"/>
              <a:t>Cada finca es diferente.</a:t>
            </a:r>
            <a:br>
              <a:rPr lang="en-US"/>
            </a:br>
            <a:r>
              <a:rPr lang="en-US"/>
              <a:t>Cada año es diferente.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No se espera el desarrollo de nuevos desparasitantes pronto, y además estos no son la respuesta al problema.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60" name="Google Shape;960;p76"/>
          <p:cNvSpPr/>
          <p:nvPr/>
        </p:nvSpPr>
        <p:spPr>
          <a:xfrm flipH="1">
            <a:off x="2086299" y="0"/>
            <a:ext cx="10105701" cy="1635919"/>
          </a:xfrm>
          <a:custGeom>
            <a:rect b="b" l="l" r="r" t="t"/>
            <a:pathLst>
              <a:path extrusionOk="0" h="1635919" w="10105701">
                <a:moveTo>
                  <a:pt x="10105701" y="0"/>
                </a:moveTo>
                <a:lnTo>
                  <a:pt x="0" y="0"/>
                </a:lnTo>
                <a:lnTo>
                  <a:pt x="0" y="1490941"/>
                </a:lnTo>
                <a:lnTo>
                  <a:pt x="4607" y="1491637"/>
                </a:lnTo>
                <a:cubicBezTo>
                  <a:pt x="16659" y="1491630"/>
                  <a:pt x="29913" y="1489951"/>
                  <a:pt x="37930" y="1496454"/>
                </a:cubicBezTo>
                <a:lnTo>
                  <a:pt x="78230" y="1509231"/>
                </a:lnTo>
                <a:cubicBezTo>
                  <a:pt x="117818" y="1514287"/>
                  <a:pt x="225269" y="1521731"/>
                  <a:pt x="275459" y="1526793"/>
                </a:cubicBezTo>
                <a:cubicBezTo>
                  <a:pt x="313764" y="1530963"/>
                  <a:pt x="346987" y="1541888"/>
                  <a:pt x="379368" y="1539602"/>
                </a:cubicBezTo>
                <a:cubicBezTo>
                  <a:pt x="392576" y="1546875"/>
                  <a:pt x="405007" y="1550499"/>
                  <a:pt x="416973" y="1542697"/>
                </a:cubicBezTo>
                <a:cubicBezTo>
                  <a:pt x="452855" y="1551710"/>
                  <a:pt x="459175" y="1563531"/>
                  <a:pt x="524619" y="1569736"/>
                </a:cubicBezTo>
                <a:cubicBezTo>
                  <a:pt x="538423" y="1570060"/>
                  <a:pt x="580256" y="1565055"/>
                  <a:pt x="601753" y="1569757"/>
                </a:cubicBezTo>
                <a:cubicBezTo>
                  <a:pt x="650829" y="1575179"/>
                  <a:pt x="768752" y="1569541"/>
                  <a:pt x="819077" y="1602271"/>
                </a:cubicBezTo>
                <a:cubicBezTo>
                  <a:pt x="864345" y="1610461"/>
                  <a:pt x="920787" y="1605600"/>
                  <a:pt x="977607" y="1614490"/>
                </a:cubicBezTo>
                <a:cubicBezTo>
                  <a:pt x="1041126" y="1616084"/>
                  <a:pt x="1180788" y="1609848"/>
                  <a:pt x="1204410" y="1604796"/>
                </a:cubicBezTo>
                <a:cubicBezTo>
                  <a:pt x="1219023" y="1603955"/>
                  <a:pt x="1269664" y="1614581"/>
                  <a:pt x="1289468" y="1624111"/>
                </a:cubicBezTo>
                <a:cubicBezTo>
                  <a:pt x="1316509" y="1628345"/>
                  <a:pt x="1351337" y="1628742"/>
                  <a:pt x="1366651" y="1630201"/>
                </a:cubicBezTo>
                <a:lnTo>
                  <a:pt x="1381356" y="1632866"/>
                </a:lnTo>
                <a:cubicBezTo>
                  <a:pt x="1394485" y="1632761"/>
                  <a:pt x="1400590" y="1641651"/>
                  <a:pt x="1445426" y="1629568"/>
                </a:cubicBezTo>
                <a:cubicBezTo>
                  <a:pt x="1507585" y="1601017"/>
                  <a:pt x="1599341" y="1598872"/>
                  <a:pt x="1650367" y="1560368"/>
                </a:cubicBezTo>
                <a:cubicBezTo>
                  <a:pt x="1704319" y="1547517"/>
                  <a:pt x="1732125" y="1521192"/>
                  <a:pt x="1772393" y="1507860"/>
                </a:cubicBezTo>
                <a:cubicBezTo>
                  <a:pt x="1832559" y="1489282"/>
                  <a:pt x="1853090" y="1481466"/>
                  <a:pt x="1891965" y="1480365"/>
                </a:cubicBezTo>
                <a:cubicBezTo>
                  <a:pt x="1910729" y="1491935"/>
                  <a:pt x="2027835" y="1439510"/>
                  <a:pt x="2057728" y="1429583"/>
                </a:cubicBezTo>
                <a:lnTo>
                  <a:pt x="2073665" y="1421070"/>
                </a:lnTo>
                <a:cubicBezTo>
                  <a:pt x="2094251" y="1412612"/>
                  <a:pt x="2150176" y="1386769"/>
                  <a:pt x="2181244" y="1378831"/>
                </a:cubicBezTo>
                <a:cubicBezTo>
                  <a:pt x="2222350" y="1374587"/>
                  <a:pt x="2238821" y="1381578"/>
                  <a:pt x="2304560" y="1366100"/>
                </a:cubicBezTo>
                <a:cubicBezTo>
                  <a:pt x="2326476" y="1363885"/>
                  <a:pt x="2359838" y="1371177"/>
                  <a:pt x="2391564" y="1371094"/>
                </a:cubicBezTo>
                <a:cubicBezTo>
                  <a:pt x="2432149" y="1366985"/>
                  <a:pt x="2455612" y="1382736"/>
                  <a:pt x="2494921" y="1365603"/>
                </a:cubicBezTo>
                <a:lnTo>
                  <a:pt x="2734096" y="1356515"/>
                </a:lnTo>
                <a:lnTo>
                  <a:pt x="2739531" y="1357291"/>
                </a:lnTo>
                <a:lnTo>
                  <a:pt x="2865222" y="1359114"/>
                </a:lnTo>
                <a:cubicBezTo>
                  <a:pt x="2878449" y="1362779"/>
                  <a:pt x="2891353" y="1362288"/>
                  <a:pt x="2896689" y="1363122"/>
                </a:cubicBezTo>
                <a:lnTo>
                  <a:pt x="2897238" y="1364119"/>
                </a:lnTo>
                <a:lnTo>
                  <a:pt x="2965170" y="1346675"/>
                </a:lnTo>
                <a:lnTo>
                  <a:pt x="3018649" y="1330715"/>
                </a:lnTo>
                <a:cubicBezTo>
                  <a:pt x="3023892" y="1327905"/>
                  <a:pt x="3028665" y="1324539"/>
                  <a:pt x="3032731" y="1320413"/>
                </a:cubicBezTo>
                <a:cubicBezTo>
                  <a:pt x="3075490" y="1292489"/>
                  <a:pt x="3144642" y="1305589"/>
                  <a:pt x="3304966" y="1277664"/>
                </a:cubicBezTo>
                <a:cubicBezTo>
                  <a:pt x="3337554" y="1258833"/>
                  <a:pt x="3386510" y="1275439"/>
                  <a:pt x="3431592" y="1260880"/>
                </a:cubicBezTo>
                <a:cubicBezTo>
                  <a:pt x="3489905" y="1253650"/>
                  <a:pt x="3539499" y="1253433"/>
                  <a:pt x="3594306" y="1248466"/>
                </a:cubicBezTo>
                <a:cubicBezTo>
                  <a:pt x="3653474" y="1242369"/>
                  <a:pt x="3745472" y="1227649"/>
                  <a:pt x="3786599" y="1224300"/>
                </a:cubicBezTo>
                <a:cubicBezTo>
                  <a:pt x="3808763" y="1223174"/>
                  <a:pt x="3807167" y="1229416"/>
                  <a:pt x="3841066" y="1228373"/>
                </a:cubicBezTo>
                <a:cubicBezTo>
                  <a:pt x="3873205" y="1210604"/>
                  <a:pt x="3921441" y="1233175"/>
                  <a:pt x="3961204" y="1209839"/>
                </a:cubicBezTo>
                <a:cubicBezTo>
                  <a:pt x="3976014" y="1203349"/>
                  <a:pt x="4023022" y="1196077"/>
                  <a:pt x="4032612" y="1202505"/>
                </a:cubicBezTo>
                <a:cubicBezTo>
                  <a:pt x="4042558" y="1202595"/>
                  <a:pt x="4053728" y="1197908"/>
                  <a:pt x="4059004" y="1205617"/>
                </a:cubicBezTo>
                <a:cubicBezTo>
                  <a:pt x="4067387" y="1214558"/>
                  <a:pt x="4100158" y="1193182"/>
                  <a:pt x="4096357" y="1205997"/>
                </a:cubicBezTo>
                <a:lnTo>
                  <a:pt x="4223514" y="1208065"/>
                </a:lnTo>
                <a:lnTo>
                  <a:pt x="4264608" y="1202745"/>
                </a:lnTo>
                <a:lnTo>
                  <a:pt x="4270507" y="1201530"/>
                </a:lnTo>
                <a:cubicBezTo>
                  <a:pt x="4280325" y="1199130"/>
                  <a:pt x="4309940" y="1191442"/>
                  <a:pt x="4323515" y="1188341"/>
                </a:cubicBezTo>
                <a:cubicBezTo>
                  <a:pt x="4345901" y="1171754"/>
                  <a:pt x="4382682" y="1171579"/>
                  <a:pt x="4412266" y="1163198"/>
                </a:cubicBezTo>
                <a:lnTo>
                  <a:pt x="4493624" y="1141641"/>
                </a:lnTo>
                <a:lnTo>
                  <a:pt x="4547947" y="1135059"/>
                </a:lnTo>
                <a:lnTo>
                  <a:pt x="4570899" y="1127614"/>
                </a:lnTo>
                <a:cubicBezTo>
                  <a:pt x="4587359" y="1124815"/>
                  <a:pt x="4649538" y="1123476"/>
                  <a:pt x="4675496" y="1126467"/>
                </a:cubicBezTo>
                <a:cubicBezTo>
                  <a:pt x="4697495" y="1129400"/>
                  <a:pt x="4693106" y="1140398"/>
                  <a:pt x="4726643" y="1145555"/>
                </a:cubicBezTo>
                <a:cubicBezTo>
                  <a:pt x="4761184" y="1133902"/>
                  <a:pt x="4804963" y="1164954"/>
                  <a:pt x="4847920" y="1149205"/>
                </a:cubicBezTo>
                <a:cubicBezTo>
                  <a:pt x="4863560" y="1145511"/>
                  <a:pt x="4911017" y="1146919"/>
                  <a:pt x="4919404" y="1155004"/>
                </a:cubicBezTo>
                <a:cubicBezTo>
                  <a:pt x="4929179" y="1156909"/>
                  <a:pt x="4940940" y="1154325"/>
                  <a:pt x="4944872" y="1162888"/>
                </a:cubicBezTo>
                <a:cubicBezTo>
                  <a:pt x="4951657" y="1173230"/>
                  <a:pt x="4987412" y="1158139"/>
                  <a:pt x="4981573" y="1170076"/>
                </a:cubicBezTo>
                <a:cubicBezTo>
                  <a:pt x="5006936" y="1159755"/>
                  <a:pt x="5024814" y="1181490"/>
                  <a:pt x="5045039" y="1187167"/>
                </a:cubicBezTo>
                <a:lnTo>
                  <a:pt x="5106386" y="1195314"/>
                </a:lnTo>
                <a:lnTo>
                  <a:pt x="5147706" y="1197569"/>
                </a:lnTo>
                <a:lnTo>
                  <a:pt x="5153708" y="1197448"/>
                </a:lnTo>
                <a:cubicBezTo>
                  <a:pt x="5163764" y="1196873"/>
                  <a:pt x="5177220" y="1193824"/>
                  <a:pt x="5188848" y="1194117"/>
                </a:cubicBezTo>
                <a:lnTo>
                  <a:pt x="5261123" y="1196468"/>
                </a:lnTo>
                <a:cubicBezTo>
                  <a:pt x="5312090" y="1190994"/>
                  <a:pt x="5405461" y="1183748"/>
                  <a:pt x="5494654" y="1161268"/>
                </a:cubicBezTo>
                <a:lnTo>
                  <a:pt x="5546753" y="1165525"/>
                </a:lnTo>
                <a:lnTo>
                  <a:pt x="5560642" y="1164466"/>
                </a:lnTo>
                <a:lnTo>
                  <a:pt x="5686323" y="1147265"/>
                </a:lnTo>
                <a:cubicBezTo>
                  <a:pt x="5750755" y="1126913"/>
                  <a:pt x="5775685" y="1148046"/>
                  <a:pt x="5829828" y="1116410"/>
                </a:cubicBezTo>
                <a:cubicBezTo>
                  <a:pt x="5821148" y="1128698"/>
                  <a:pt x="5906454" y="1127104"/>
                  <a:pt x="5925239" y="1121255"/>
                </a:cubicBezTo>
                <a:cubicBezTo>
                  <a:pt x="5947279" y="1110562"/>
                  <a:pt x="6082280" y="1070391"/>
                  <a:pt x="6144558" y="1056445"/>
                </a:cubicBezTo>
                <a:cubicBezTo>
                  <a:pt x="6209398" y="1040785"/>
                  <a:pt x="6259985" y="1033313"/>
                  <a:pt x="6290656" y="1027295"/>
                </a:cubicBezTo>
                <a:lnTo>
                  <a:pt x="6412287" y="996143"/>
                </a:lnTo>
                <a:cubicBezTo>
                  <a:pt x="6444202" y="994146"/>
                  <a:pt x="6495808" y="1008147"/>
                  <a:pt x="6520075" y="1008347"/>
                </a:cubicBezTo>
                <a:cubicBezTo>
                  <a:pt x="6532061" y="1004377"/>
                  <a:pt x="6544742" y="1000649"/>
                  <a:pt x="6557889" y="997343"/>
                </a:cubicBezTo>
                <a:lnTo>
                  <a:pt x="6566004" y="995911"/>
                </a:lnTo>
                <a:lnTo>
                  <a:pt x="6604593" y="992506"/>
                </a:lnTo>
                <a:cubicBezTo>
                  <a:pt x="6627875" y="991462"/>
                  <a:pt x="6682628" y="991149"/>
                  <a:pt x="6705694" y="989646"/>
                </a:cubicBezTo>
                <a:cubicBezTo>
                  <a:pt x="6715818" y="979115"/>
                  <a:pt x="6728665" y="979617"/>
                  <a:pt x="6742991" y="983487"/>
                </a:cubicBezTo>
                <a:cubicBezTo>
                  <a:pt x="6774125" y="973355"/>
                  <a:pt x="6808701" y="975904"/>
                  <a:pt x="6846894" y="970622"/>
                </a:cubicBezTo>
                <a:cubicBezTo>
                  <a:pt x="6881758" y="952640"/>
                  <a:pt x="6911718" y="966478"/>
                  <a:pt x="6952494" y="960756"/>
                </a:cubicBezTo>
                <a:cubicBezTo>
                  <a:pt x="7014499" y="953613"/>
                  <a:pt x="7171408" y="935371"/>
                  <a:pt x="7218923" y="927762"/>
                </a:cubicBezTo>
                <a:lnTo>
                  <a:pt x="7237583" y="915103"/>
                </a:lnTo>
                <a:lnTo>
                  <a:pt x="7279234" y="890347"/>
                </a:lnTo>
                <a:cubicBezTo>
                  <a:pt x="7282367" y="886883"/>
                  <a:pt x="7284610" y="883060"/>
                  <a:pt x="7285560" y="878753"/>
                </a:cubicBezTo>
                <a:cubicBezTo>
                  <a:pt x="7345735" y="880000"/>
                  <a:pt x="7379697" y="849179"/>
                  <a:pt x="7433809" y="834821"/>
                </a:cubicBezTo>
                <a:cubicBezTo>
                  <a:pt x="7489109" y="811390"/>
                  <a:pt x="7502976" y="798781"/>
                  <a:pt x="7540176" y="784348"/>
                </a:cubicBezTo>
                <a:cubicBezTo>
                  <a:pt x="7556139" y="775738"/>
                  <a:pt x="7577389" y="711736"/>
                  <a:pt x="7605402" y="716527"/>
                </a:cubicBezTo>
                <a:cubicBezTo>
                  <a:pt x="7613742" y="707888"/>
                  <a:pt x="7791241" y="703328"/>
                  <a:pt x="7845858" y="673516"/>
                </a:cubicBezTo>
                <a:cubicBezTo>
                  <a:pt x="7895453" y="685047"/>
                  <a:pt x="7862372" y="670105"/>
                  <a:pt x="7900059" y="662791"/>
                </a:cubicBezTo>
                <a:cubicBezTo>
                  <a:pt x="7920787" y="654035"/>
                  <a:pt x="7936717" y="664423"/>
                  <a:pt x="7962243" y="636522"/>
                </a:cubicBezTo>
                <a:cubicBezTo>
                  <a:pt x="7996549" y="637997"/>
                  <a:pt x="8072790" y="602560"/>
                  <a:pt x="8135456" y="587387"/>
                </a:cubicBezTo>
                <a:cubicBezTo>
                  <a:pt x="8203051" y="573419"/>
                  <a:pt x="8256250" y="537571"/>
                  <a:pt x="8338241" y="545483"/>
                </a:cubicBezTo>
                <a:cubicBezTo>
                  <a:pt x="8345964" y="530066"/>
                  <a:pt x="8385415" y="539169"/>
                  <a:pt x="8426880" y="525661"/>
                </a:cubicBezTo>
                <a:cubicBezTo>
                  <a:pt x="8432865" y="512576"/>
                  <a:pt x="8445661" y="514079"/>
                  <a:pt x="8460314" y="504220"/>
                </a:cubicBezTo>
                <a:lnTo>
                  <a:pt x="8467254" y="497500"/>
                </a:lnTo>
                <a:lnTo>
                  <a:pt x="8464303" y="498549"/>
                </a:lnTo>
                <a:cubicBezTo>
                  <a:pt x="8456468" y="500532"/>
                  <a:pt x="8477290" y="490312"/>
                  <a:pt x="8475402" y="489611"/>
                </a:cubicBezTo>
                <a:lnTo>
                  <a:pt x="8467254" y="497500"/>
                </a:lnTo>
                <a:lnTo>
                  <a:pt x="8483593" y="491693"/>
                </a:lnTo>
                <a:cubicBezTo>
                  <a:pt x="8555805" y="463970"/>
                  <a:pt x="8656042" y="369236"/>
                  <a:pt x="8731307" y="373834"/>
                </a:cubicBezTo>
                <a:cubicBezTo>
                  <a:pt x="8796803" y="371769"/>
                  <a:pt x="8847519" y="347239"/>
                  <a:pt x="8905624" y="333941"/>
                </a:cubicBezTo>
                <a:cubicBezTo>
                  <a:pt x="8930484" y="326336"/>
                  <a:pt x="8914464" y="305954"/>
                  <a:pt x="8953374" y="325422"/>
                </a:cubicBezTo>
                <a:lnTo>
                  <a:pt x="9036443" y="308326"/>
                </a:lnTo>
                <a:lnTo>
                  <a:pt x="9071726" y="297416"/>
                </a:lnTo>
                <a:cubicBezTo>
                  <a:pt x="9087610" y="280477"/>
                  <a:pt x="9181257" y="320181"/>
                  <a:pt x="9203238" y="301935"/>
                </a:cubicBezTo>
                <a:cubicBezTo>
                  <a:pt x="9207855" y="296522"/>
                  <a:pt x="9224145" y="296813"/>
                  <a:pt x="9225389" y="302331"/>
                </a:cubicBezTo>
                <a:cubicBezTo>
                  <a:pt x="9231986" y="298884"/>
                  <a:pt x="9251736" y="281850"/>
                  <a:pt x="9257841" y="289670"/>
                </a:cubicBezTo>
                <a:lnTo>
                  <a:pt x="9338289" y="258345"/>
                </a:lnTo>
                <a:cubicBezTo>
                  <a:pt x="9364865" y="253056"/>
                  <a:pt x="9440290" y="246574"/>
                  <a:pt x="9464136" y="244057"/>
                </a:cubicBezTo>
                <a:cubicBezTo>
                  <a:pt x="9467020" y="239819"/>
                  <a:pt x="9479694" y="239220"/>
                  <a:pt x="9481363" y="243247"/>
                </a:cubicBezTo>
                <a:cubicBezTo>
                  <a:pt x="9499429" y="235801"/>
                  <a:pt x="9523607" y="212357"/>
                  <a:pt x="9572531" y="199385"/>
                </a:cubicBezTo>
                <a:cubicBezTo>
                  <a:pt x="9625765" y="194838"/>
                  <a:pt x="9711652" y="147390"/>
                  <a:pt x="9756421" y="131720"/>
                </a:cubicBezTo>
                <a:cubicBezTo>
                  <a:pt x="9787863" y="92850"/>
                  <a:pt x="9802506" y="116890"/>
                  <a:pt x="9841144" y="105373"/>
                </a:cubicBezTo>
                <a:cubicBezTo>
                  <a:pt x="9881515" y="88023"/>
                  <a:pt x="9948279" y="40585"/>
                  <a:pt x="9993448" y="45117"/>
                </a:cubicBezTo>
                <a:lnTo>
                  <a:pt x="10019281" y="31163"/>
                </a:lnTo>
                <a:cubicBezTo>
                  <a:pt x="10026781" y="4158"/>
                  <a:pt x="10048053" y="28021"/>
                  <a:pt x="10072841" y="43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61" name="Google Shape;961;p76"/>
          <p:cNvSpPr txBox="1"/>
          <p:nvPr>
            <p:ph type="title"/>
          </p:nvPr>
        </p:nvSpPr>
        <p:spPr>
          <a:xfrm>
            <a:off x="6096000" y="287379"/>
            <a:ext cx="5917660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Libre Franklin Black"/>
              <a:buNone/>
            </a:pPr>
            <a:r>
              <a:rPr lang="en-US" sz="3100"/>
              <a:t>Consorcio Americano para el Control Parasitario en Pequeños Rumiantes (ACSPRC)</a:t>
            </a:r>
            <a:endParaRPr/>
          </a:p>
        </p:txBody>
      </p:sp>
      <p:sp>
        <p:nvSpPr>
          <p:cNvPr id="962" name="Google Shape;962;p76"/>
          <p:cNvSpPr txBox="1"/>
          <p:nvPr>
            <p:ph idx="1" type="body"/>
          </p:nvPr>
        </p:nvSpPr>
        <p:spPr>
          <a:xfrm>
            <a:off x="6901707" y="2037364"/>
            <a:ext cx="5364872" cy="3778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Members / Miembros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Fact sheets / Hojas Informativas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Timely Topics / Tópicos de Actualidad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Conference proceedings / Resumenes de Conferencias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Dewormer charts / Tablas de dosificación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Infographics / Infografías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Podcasts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Videos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Certified FAMACHA© instructors / Instructores certificados para FAMACHA©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Links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Spanish translations / Traducciones al español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Blog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New Facebook page / Nueva página de FB</a:t>
            </a:r>
            <a:endParaRPr/>
          </a:p>
          <a:p>
            <a:pPr indent="-131445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800"/>
          </a:p>
        </p:txBody>
      </p:sp>
      <p:sp>
        <p:nvSpPr>
          <p:cNvPr id="963" name="Google Shape;963;p76"/>
          <p:cNvSpPr txBox="1"/>
          <p:nvPr/>
        </p:nvSpPr>
        <p:spPr>
          <a:xfrm>
            <a:off x="7875085" y="5859664"/>
            <a:ext cx="39168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wormx.info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4" name="Google Shape;964;p7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255" l="27754" r="28880" t="8504"/>
          <a:stretch/>
        </p:blipFill>
        <p:spPr>
          <a:xfrm>
            <a:off x="279323" y="144482"/>
            <a:ext cx="5719187" cy="654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7"/>
          <p:cNvSpPr txBox="1"/>
          <p:nvPr>
            <p:ph type="title"/>
          </p:nvPr>
        </p:nvSpPr>
        <p:spPr>
          <a:xfrm>
            <a:off x="283167" y="236489"/>
            <a:ext cx="1116259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Mejores prácticas de manejo para el control de parásitos en pequeños rumiantes</a:t>
            </a:r>
            <a:endParaRPr/>
          </a:p>
        </p:txBody>
      </p:sp>
      <p:sp>
        <p:nvSpPr>
          <p:cNvPr id="970" name="Google Shape;970;p77"/>
          <p:cNvSpPr txBox="1"/>
          <p:nvPr>
            <p:ph idx="2" type="body"/>
          </p:nvPr>
        </p:nvSpPr>
        <p:spPr>
          <a:xfrm>
            <a:off x="5550293" y="1814476"/>
            <a:ext cx="6477900" cy="4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Partículas de óxido de cobre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Selección genética: Usando cruces de razas e índices genéticos estimados (IGE)</a:t>
            </a:r>
            <a:endParaRPr sz="1400"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Genoma-mejorado IGE</a:t>
            </a:r>
            <a:endParaRPr sz="1400"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Manejar la resistencia a los desparasitantes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Manejo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Manejo de coccidias</a:t>
            </a:r>
            <a:endParaRPr sz="1400"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Efectos de la nutrición sobre los parásitos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Selección en finca para resistencia a los parásitos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Control orgánico de los parásitos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Manejo de pasturas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Incremento del contaje de huevos en el periparto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Uso apropiado de desparasitantes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Sericea lespedeza</a:t>
            </a:r>
            <a:endParaRPr sz="1400"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Tratamiento selectivo o dirigido</a:t>
            </a:r>
            <a:endParaRPr/>
          </a:p>
          <a:p>
            <a:pPr indent="-36576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bre Franklin Black"/>
              <a:buAutoNum type="arabicParenR"/>
            </a:pPr>
            <a:r>
              <a:rPr lang="en-US"/>
              <a:t>Entendiendo la biología</a:t>
            </a:r>
            <a:endParaRPr/>
          </a:p>
          <a:p>
            <a:pPr indent="-1206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971" name="Google Shape;971;p77"/>
          <p:cNvPicPr preferRelativeResize="0"/>
          <p:nvPr/>
        </p:nvPicPr>
        <p:blipFill rotWithShape="1">
          <a:blip r:embed="rId3">
            <a:alphaModFix/>
          </a:blip>
          <a:srcRect b="8979" l="40867" r="26146" t="14558"/>
          <a:stretch/>
        </p:blipFill>
        <p:spPr>
          <a:xfrm rot="-329263">
            <a:off x="640342" y="2515480"/>
            <a:ext cx="2338994" cy="3049918"/>
          </a:xfrm>
          <a:prstGeom prst="rect">
            <a:avLst/>
          </a:prstGeom>
          <a:noFill/>
          <a:ln cap="flat" cmpd="sng" w="9525">
            <a:solidFill>
              <a:srgbClr val="321E6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2" name="Google Shape;972;p77"/>
          <p:cNvPicPr preferRelativeResize="0"/>
          <p:nvPr/>
        </p:nvPicPr>
        <p:blipFill rotWithShape="1">
          <a:blip r:embed="rId4">
            <a:alphaModFix/>
          </a:blip>
          <a:srcRect b="8707" l="40790" r="25917" t="14012"/>
          <a:stretch/>
        </p:blipFill>
        <p:spPr>
          <a:xfrm rot="-1144289">
            <a:off x="523557" y="3175237"/>
            <a:ext cx="2338994" cy="3054134"/>
          </a:xfrm>
          <a:prstGeom prst="rect">
            <a:avLst/>
          </a:prstGeom>
          <a:noFill/>
          <a:ln cap="flat" cmpd="sng" w="9525">
            <a:solidFill>
              <a:srgbClr val="321E6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3" name="Google Shape;973;p77"/>
          <p:cNvPicPr preferRelativeResize="0"/>
          <p:nvPr/>
        </p:nvPicPr>
        <p:blipFill rotWithShape="1">
          <a:blip r:embed="rId5">
            <a:alphaModFix/>
          </a:blip>
          <a:srcRect b="8706" l="40867" r="25765" t="14829"/>
          <a:stretch/>
        </p:blipFill>
        <p:spPr>
          <a:xfrm rot="307409">
            <a:off x="2897721" y="3002230"/>
            <a:ext cx="2371122" cy="3056354"/>
          </a:xfrm>
          <a:prstGeom prst="rect">
            <a:avLst/>
          </a:prstGeom>
          <a:noFill/>
          <a:ln cap="flat" cmpd="sng" w="9525">
            <a:solidFill>
              <a:srgbClr val="321E6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4" name="Google Shape;974;p77"/>
          <p:cNvPicPr preferRelativeResize="0"/>
          <p:nvPr/>
        </p:nvPicPr>
        <p:blipFill rotWithShape="1">
          <a:blip r:embed="rId6">
            <a:alphaModFix/>
          </a:blip>
          <a:srcRect b="14148" l="41862" r="27217" t="14014"/>
          <a:stretch/>
        </p:blipFill>
        <p:spPr>
          <a:xfrm rot="-360382">
            <a:off x="1825479" y="1806694"/>
            <a:ext cx="2338994" cy="3056903"/>
          </a:xfrm>
          <a:prstGeom prst="rect">
            <a:avLst/>
          </a:prstGeom>
          <a:noFill/>
          <a:ln cap="flat" cmpd="sng" w="9525">
            <a:solidFill>
              <a:srgbClr val="321E6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5" name="Google Shape;975;p77"/>
          <p:cNvPicPr preferRelativeResize="0"/>
          <p:nvPr/>
        </p:nvPicPr>
        <p:blipFill rotWithShape="1">
          <a:blip r:embed="rId7">
            <a:alphaModFix/>
          </a:blip>
          <a:srcRect b="13469" l="41784" r="26989" t="13878"/>
          <a:stretch/>
        </p:blipFill>
        <p:spPr>
          <a:xfrm rot="224429">
            <a:off x="1712620" y="2796728"/>
            <a:ext cx="2509791" cy="3284873"/>
          </a:xfrm>
          <a:prstGeom prst="rect">
            <a:avLst/>
          </a:prstGeom>
          <a:noFill/>
          <a:ln cap="flat" cmpd="sng" w="9525">
            <a:solidFill>
              <a:srgbClr val="321E6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6" name="Google Shape;976;p77"/>
          <p:cNvSpPr txBox="1"/>
          <p:nvPr/>
        </p:nvSpPr>
        <p:spPr>
          <a:xfrm>
            <a:off x="1401630" y="6388169"/>
            <a:ext cx="60946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https://www.wormx.info/bmps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4" name="Google Shape;984;p78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5" name="Google Shape;985;p78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6" name="Google Shape;986;p7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34686" r="11693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8"/>
          <p:cNvSpPr txBox="1"/>
          <p:nvPr>
            <p:ph type="title"/>
          </p:nvPr>
        </p:nvSpPr>
        <p:spPr>
          <a:xfrm>
            <a:off x="133236" y="45871"/>
            <a:ext cx="7143429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Libre Franklin Black"/>
              <a:buNone/>
            </a:pPr>
            <a:r>
              <a:rPr lang="en-US"/>
              <a:t>“Otros gusanos”que afectan a los pequeños rumiantes</a:t>
            </a:r>
            <a:endParaRPr/>
          </a:p>
        </p:txBody>
      </p:sp>
      <p:sp>
        <p:nvSpPr>
          <p:cNvPr id="988" name="Google Shape;988;p78"/>
          <p:cNvSpPr txBox="1"/>
          <p:nvPr>
            <p:ph idx="1" type="body"/>
          </p:nvPr>
        </p:nvSpPr>
        <p:spPr>
          <a:xfrm>
            <a:off x="888319" y="2432661"/>
            <a:ext cx="6116539" cy="4311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Gusano marrón del estómago (</a:t>
            </a:r>
            <a:r>
              <a:rPr i="1" lang="en-US" sz="1800"/>
              <a:t>Teladorsagia</a:t>
            </a:r>
            <a:r>
              <a:rPr lang="en-US" sz="1800"/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i="1" lang="en-US" sz="1800"/>
              <a:t>Cooperia</a:t>
            </a:r>
            <a:r>
              <a:rPr lang="en-US" sz="1800"/>
              <a:t> spp.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Hookworms (</a:t>
            </a:r>
            <a:r>
              <a:rPr i="1" lang="en-US" sz="1800"/>
              <a:t>Bunostomum phlebotomum</a:t>
            </a:r>
            <a:r>
              <a:rPr lang="en-US" sz="1800"/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Fasciola hepatica (pending)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Gusanos pulmonares</a:t>
            </a:r>
            <a:endParaRPr sz="18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Gusano meníngeo (</a:t>
            </a:r>
            <a:r>
              <a:rPr i="1" lang="en-US" sz="1800"/>
              <a:t>Parelaphostrongylus tenuis</a:t>
            </a:r>
            <a:r>
              <a:rPr lang="en-US" sz="1800"/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i="1" lang="en-US" sz="1800"/>
              <a:t>Nematodirus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Gusano nodular - </a:t>
            </a:r>
            <a:r>
              <a:rPr i="1" lang="en-US" sz="1800"/>
              <a:t>Oesophagostomum</a:t>
            </a:r>
            <a:endParaRPr i="1" sz="18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Tenias (</a:t>
            </a:r>
            <a:r>
              <a:rPr i="1" lang="en-US" sz="1800"/>
              <a:t>Moniezia expansa</a:t>
            </a:r>
            <a:r>
              <a:rPr lang="en-US" sz="1800"/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Threadworm (</a:t>
            </a:r>
            <a:r>
              <a:rPr i="1" lang="en-US" sz="1800"/>
              <a:t>Strongyloides</a:t>
            </a:r>
            <a:r>
              <a:rPr lang="en-US" sz="1800"/>
              <a:t>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i="1" lang="en-US" sz="1800"/>
              <a:t>Trichostrongylus colubriformis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1800"/>
              <a:t>Whipworm (</a:t>
            </a:r>
            <a:r>
              <a:rPr i="1" lang="en-US" sz="1800"/>
              <a:t>Trichuris ovis</a:t>
            </a:r>
            <a:r>
              <a:rPr lang="en-US" sz="1800"/>
              <a:t>)</a:t>
            </a:r>
            <a:endParaRPr/>
          </a:p>
        </p:txBody>
      </p:sp>
      <p:sp>
        <p:nvSpPr>
          <p:cNvPr id="989" name="Google Shape;989;p78"/>
          <p:cNvSpPr txBox="1"/>
          <p:nvPr/>
        </p:nvSpPr>
        <p:spPr>
          <a:xfrm>
            <a:off x="2903630" y="2020124"/>
            <a:ext cx="46451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https://www.wormx.info/otherworms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79"/>
          <p:cNvSpPr txBox="1"/>
          <p:nvPr>
            <p:ph type="title"/>
          </p:nvPr>
        </p:nvSpPr>
        <p:spPr>
          <a:xfrm>
            <a:off x="1444177" y="1851025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 sz="5400"/>
              <a:t>Conteo de huevos en las heces</a:t>
            </a:r>
            <a:endParaRPr sz="54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0"/>
          <p:cNvSpPr txBox="1"/>
          <p:nvPr>
            <p:ph type="title"/>
          </p:nvPr>
        </p:nvSpPr>
        <p:spPr>
          <a:xfrm>
            <a:off x="1101907" y="-255588"/>
            <a:ext cx="975359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Libre Franklin Black"/>
              <a:buNone/>
            </a:pPr>
            <a:r>
              <a:rPr lang="en-US" sz="4800"/>
              <a:t>Análisis de huevos en las heces</a:t>
            </a:r>
            <a:endParaRPr sz="4800"/>
          </a:p>
        </p:txBody>
      </p:sp>
      <p:sp>
        <p:nvSpPr>
          <p:cNvPr id="1000" name="Google Shape;1000;p80"/>
          <p:cNvSpPr txBox="1"/>
          <p:nvPr>
            <p:ph idx="1" type="body"/>
          </p:nvPr>
        </p:nvSpPr>
        <p:spPr>
          <a:xfrm>
            <a:off x="1219201" y="2095930"/>
            <a:ext cx="4507931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CUALITATIVO</a:t>
            </a:r>
            <a:endParaRPr sz="2400"/>
          </a:p>
        </p:txBody>
      </p:sp>
      <p:sp>
        <p:nvSpPr>
          <p:cNvPr id="1001" name="Google Shape;1001;p80"/>
          <p:cNvSpPr txBox="1"/>
          <p:nvPr>
            <p:ph idx="2" type="body"/>
          </p:nvPr>
        </p:nvSpPr>
        <p:spPr>
          <a:xfrm>
            <a:off x="1219201" y="2938410"/>
            <a:ext cx="4507930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Flotación simple de huevos en las heces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Heces no pesadas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Solución de flotación no medida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Positivo vs. negativo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Usado para la identificación de los huevos (no se pueden identificar los tipos de estróngilos) se tiene una idea general del n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mero de huevos en la muestra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No muy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/>
              <a:t>til</a:t>
            </a:r>
            <a:endParaRPr/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002" name="Google Shape;1002;p80"/>
          <p:cNvSpPr txBox="1"/>
          <p:nvPr>
            <p:ph idx="3" type="body"/>
          </p:nvPr>
        </p:nvSpPr>
        <p:spPr>
          <a:xfrm>
            <a:off x="6464867" y="2095930"/>
            <a:ext cx="4507932" cy="758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</a:pPr>
            <a:r>
              <a:rPr lang="en-US" sz="2400">
                <a:solidFill>
                  <a:srgbClr val="FFFF00"/>
                </a:solidFill>
              </a:rPr>
              <a:t>CUANTITATIVO</a:t>
            </a:r>
            <a:r>
              <a:rPr lang="en-US" sz="2400"/>
              <a:t> </a:t>
            </a:r>
            <a:endParaRPr/>
          </a:p>
        </p:txBody>
      </p:sp>
      <p:sp>
        <p:nvSpPr>
          <p:cNvPr id="1003" name="Google Shape;1003;p80"/>
          <p:cNvSpPr txBox="1"/>
          <p:nvPr>
            <p:ph idx="4" type="body"/>
          </p:nvPr>
        </p:nvSpPr>
        <p:spPr>
          <a:xfrm>
            <a:off x="6464867" y="2938410"/>
            <a:ext cx="4507932" cy="33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Se pueden usar diferentes métodos.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El McMaster modificado es el más </a:t>
            </a:r>
            <a:r>
              <a:rPr lang="en-US">
                <a:solidFill>
                  <a:srgbClr val="FFFF00"/>
                </a:solidFill>
              </a:rPr>
              <a:t>común</a:t>
            </a:r>
            <a:r>
              <a:rPr lang="en-US">
                <a:solidFill>
                  <a:srgbClr val="FFFF00"/>
                </a:solidFill>
              </a:rPr>
              <a:t>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Las heces son pesadas.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La solución de flotación es medida.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Identificación de huevos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(no se pueden identificar los tipos de estróngilos)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Se determina el n</a:t>
            </a:r>
            <a:r>
              <a:rPr lang="en-US">
                <a:solidFill>
                  <a:srgbClr val="FFFF00"/>
                </a:solidFill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>
                <a:solidFill>
                  <a:srgbClr val="FFFF00"/>
                </a:solidFill>
              </a:rPr>
              <a:t>mero de huevos por gramo de heces.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•"/>
            </a:pPr>
            <a:r>
              <a:rPr lang="en-US">
                <a:solidFill>
                  <a:srgbClr val="FFFF00"/>
                </a:solidFill>
              </a:rPr>
              <a:t>Muchos usos y muy </a:t>
            </a:r>
            <a:r>
              <a:rPr lang="en-US">
                <a:solidFill>
                  <a:srgbClr val="FFFF00"/>
                </a:solidFill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>
                <a:solidFill>
                  <a:srgbClr val="FFFF00"/>
                </a:solidFill>
              </a:rPr>
              <a:t>til.</a:t>
            </a:r>
            <a:endParaRPr/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86" name="Google Shape;186;p8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87" name="Google Shape;187;p8"/>
          <p:cNvSpPr txBox="1"/>
          <p:nvPr>
            <p:ph type="title"/>
          </p:nvPr>
        </p:nvSpPr>
        <p:spPr>
          <a:xfrm>
            <a:off x="821126" y="541982"/>
            <a:ext cx="6175124" cy="1415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i="0" lang="en-US"/>
              <a:t>¿Qué se conoce sobre el gusano meníngeo?</a:t>
            </a:r>
            <a:br>
              <a:rPr lang="en-US" sz="2400"/>
            </a:br>
            <a:endParaRPr sz="2400">
              <a:solidFill>
                <a:schemeClr val="dk1"/>
              </a:solidFill>
            </a:endParaRPr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742106" y="2287472"/>
            <a:ext cx="6380833" cy="4097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Puede causar problemas importantes en algunas especies, en algunas granjas y durante algunos años.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Parásito natural del venado cola blanca.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Ovejas/cabras y camélidos no son hospederos normales de este parásito.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Caracol/babosa son el hospedero intermediario.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Larvas ingeridas atraviesan las barreras, desde la sangre hacia el cerebro, causando daños neurológicos.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>
                <a:solidFill>
                  <a:schemeClr val="dk1"/>
                </a:solidFill>
                <a:highlight>
                  <a:srgbClr val="FFFF00"/>
                </a:highlight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Tratamiento: debe consultar su veterinario en estos casos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189" name="Google Shape;189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" l="22641" r="15592" t="0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91" name="Google Shape;191;p8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92" name="Google Shape;192;p8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825031" y="1757924"/>
            <a:ext cx="60946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(Parelaphostrongylus tenuis)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11" name="Google Shape;1011;p81"/>
          <p:cNvSpPr/>
          <p:nvPr/>
        </p:nvSpPr>
        <p:spPr>
          <a:xfrm>
            <a:off x="0" y="829"/>
            <a:ext cx="9288370" cy="2276958"/>
          </a:xfrm>
          <a:custGeom>
            <a:rect b="b" l="l" r="r" t="t"/>
            <a:pathLst>
              <a:path extrusionOk="0" h="1858154" w="9288370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12" name="Google Shape;1012;p81"/>
          <p:cNvSpPr/>
          <p:nvPr/>
        </p:nvSpPr>
        <p:spPr>
          <a:xfrm>
            <a:off x="7546869" y="0"/>
            <a:ext cx="4645131" cy="6362564"/>
          </a:xfrm>
          <a:custGeom>
            <a:rect b="b" l="l" r="r" t="t"/>
            <a:pathLst>
              <a:path extrusionOk="0" h="6362564" w="4604550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013" name="Google Shape;1013;p8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" l="13754" r="21573" t="0"/>
          <a:stretch/>
        </p:blipFill>
        <p:spPr>
          <a:xfrm>
            <a:off x="7697843" y="10"/>
            <a:ext cx="4494157" cy="6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81"/>
          <p:cNvSpPr txBox="1"/>
          <p:nvPr>
            <p:ph type="title"/>
          </p:nvPr>
        </p:nvSpPr>
        <p:spPr>
          <a:xfrm>
            <a:off x="809106" y="182370"/>
            <a:ext cx="6683431" cy="170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Usos de los conteos de huevos en las heces</a:t>
            </a:r>
            <a:endParaRPr/>
          </a:p>
        </p:txBody>
      </p:sp>
      <p:sp>
        <p:nvSpPr>
          <p:cNvPr id="1015" name="Google Shape;1015;p81"/>
          <p:cNvSpPr txBox="1"/>
          <p:nvPr>
            <p:ph idx="2" type="body"/>
          </p:nvPr>
        </p:nvSpPr>
        <p:spPr>
          <a:xfrm>
            <a:off x="648393" y="1942160"/>
            <a:ext cx="7049450" cy="4680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Determina la eficacia de los desparasitantes.</a:t>
            </a:r>
            <a:br>
              <a:rPr lang="en-US" sz="1800"/>
            </a:br>
            <a:r>
              <a:rPr lang="en-US" sz="1800"/>
              <a:t>Prueba de reducción de los contajes de huevos, </a:t>
            </a:r>
            <a:br>
              <a:rPr lang="en-US" sz="1800"/>
            </a:br>
            <a:r>
              <a:rPr lang="en-US" sz="1800"/>
              <a:t>antes y después (10-14 d) de la desparasitación.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Monitorear el nivel de contaminación de los pastizales.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Identificar animales que son más resistentes (o susceptibles) a infecciones parasitarias.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En combinación con otros indicadores para tomar la decisión de desparasitación.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No se recomienda como </a:t>
            </a:r>
            <a:r>
              <a:rPr lang="en-US" sz="18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800"/>
              <a:t>nico indicador para tomar la decisión de desparasitación, especialmente si el gusano barbero no es el parásito principal.</a:t>
            </a:r>
            <a:endParaRPr/>
          </a:p>
          <a:p>
            <a:pPr indent="-1143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82"/>
          <p:cNvSpPr txBox="1"/>
          <p:nvPr/>
        </p:nvSpPr>
        <p:spPr>
          <a:xfrm>
            <a:off x="44335" y="-243840"/>
            <a:ext cx="12192000" cy="6857999"/>
          </a:xfrm>
          <a:prstGeom prst="rect">
            <a:avLst/>
          </a:prstGeom>
          <a:blipFill rotWithShape="1">
            <a:blip r:embed="rId3">
              <a:alphaModFix amt="27000"/>
            </a:blip>
            <a:stretch>
              <a:fillRect b="0" l="0" r="0" t="0"/>
            </a:stretch>
          </a:blipFill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21" name="Google Shape;1021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22" name="Google Shape;1022;p82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23" name="Google Shape;1023;p82"/>
          <p:cNvSpPr txBox="1"/>
          <p:nvPr>
            <p:ph type="title"/>
          </p:nvPr>
        </p:nvSpPr>
        <p:spPr>
          <a:xfrm>
            <a:off x="168646" y="285499"/>
            <a:ext cx="11654444" cy="1149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ibre Franklin Black"/>
              <a:buNone/>
            </a:pPr>
            <a:r>
              <a:rPr lang="en-US"/>
              <a:t>Limitantes de los conteos de huevos en las heces</a:t>
            </a:r>
            <a:endParaRPr/>
          </a:p>
        </p:txBody>
      </p:sp>
      <p:grpSp>
        <p:nvGrpSpPr>
          <p:cNvPr id="1024" name="Google Shape;1024;p82"/>
          <p:cNvGrpSpPr/>
          <p:nvPr/>
        </p:nvGrpSpPr>
        <p:grpSpPr>
          <a:xfrm>
            <a:off x="1790342" y="2318543"/>
            <a:ext cx="8611314" cy="4005262"/>
            <a:chOff x="571142" y="793"/>
            <a:chExt cx="8611314" cy="4005262"/>
          </a:xfrm>
        </p:grpSpPr>
        <p:sp>
          <p:nvSpPr>
            <p:cNvPr id="1025" name="Google Shape;1025;p82"/>
            <p:cNvSpPr/>
            <p:nvPr/>
          </p:nvSpPr>
          <p:spPr>
            <a:xfrm>
              <a:off x="571142" y="793"/>
              <a:ext cx="2002631" cy="1201578"/>
            </a:xfrm>
            <a:prstGeom prst="rect">
              <a:avLst/>
            </a:prstGeom>
            <a:solidFill>
              <a:srgbClr val="2E63B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2"/>
            <p:cNvSpPr txBox="1"/>
            <p:nvPr/>
          </p:nvSpPr>
          <p:spPr>
            <a:xfrm>
              <a:off x="571142" y="793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No es una prueba muy precisa si el 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mero de huevos es bajo.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2"/>
            <p:cNvSpPr/>
            <p:nvPr/>
          </p:nvSpPr>
          <p:spPr>
            <a:xfrm>
              <a:off x="2774037" y="793"/>
              <a:ext cx="2002631" cy="120157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2"/>
            <p:cNvSpPr txBox="1"/>
            <p:nvPr/>
          </p:nvSpPr>
          <p:spPr>
            <a:xfrm>
              <a:off x="2774037" y="793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Parásitos de distinta especie/género producen distinto 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mero de huevos.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2"/>
            <p:cNvSpPr/>
            <p:nvPr/>
          </p:nvSpPr>
          <p:spPr>
            <a:xfrm>
              <a:off x="4976931" y="793"/>
              <a:ext cx="2002631" cy="1201578"/>
            </a:xfrm>
            <a:prstGeom prst="rect">
              <a:avLst/>
            </a:prstGeom>
            <a:solidFill>
              <a:srgbClr val="31B66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2"/>
            <p:cNvSpPr txBox="1"/>
            <p:nvPr/>
          </p:nvSpPr>
          <p:spPr>
            <a:xfrm>
              <a:off x="4976931" y="793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Gusanos inmaduros (L4s) consumen sangre pero no producen huevos.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2"/>
            <p:cNvSpPr/>
            <p:nvPr/>
          </p:nvSpPr>
          <p:spPr>
            <a:xfrm>
              <a:off x="7179825" y="793"/>
              <a:ext cx="2002631" cy="1201578"/>
            </a:xfrm>
            <a:prstGeom prst="rect">
              <a:avLst/>
            </a:prstGeom>
            <a:solidFill>
              <a:srgbClr val="CD262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2"/>
            <p:cNvSpPr txBox="1"/>
            <p:nvPr/>
          </p:nvSpPr>
          <p:spPr>
            <a:xfrm>
              <a:off x="7179825" y="793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Larvas en hipobiosis no producen huevos.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2"/>
            <p:cNvSpPr/>
            <p:nvPr/>
          </p:nvSpPr>
          <p:spPr>
            <a:xfrm>
              <a:off x="571142" y="1402635"/>
              <a:ext cx="2002631" cy="1201578"/>
            </a:xfrm>
            <a:prstGeom prst="rect">
              <a:avLst/>
            </a:prstGeom>
            <a:solidFill>
              <a:srgbClr val="6945C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2"/>
            <p:cNvSpPr txBox="1"/>
            <p:nvPr/>
          </p:nvSpPr>
          <p:spPr>
            <a:xfrm>
              <a:off x="571142" y="1402635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Hay variabilidad en el 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mero de huevos entre un día y otro, a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n con una población estable de gusanos.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2"/>
            <p:cNvSpPr/>
            <p:nvPr/>
          </p:nvSpPr>
          <p:spPr>
            <a:xfrm>
              <a:off x="2774037" y="1419265"/>
              <a:ext cx="2002631" cy="1201578"/>
            </a:xfrm>
            <a:prstGeom prst="rect">
              <a:avLst/>
            </a:prstGeom>
            <a:solidFill>
              <a:srgbClr val="2E63B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2"/>
            <p:cNvSpPr txBox="1"/>
            <p:nvPr/>
          </p:nvSpPr>
          <p:spPr>
            <a:xfrm>
              <a:off x="2774037" y="1419265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Los huevos no son distribuidos de manera homogénea en las heces.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2"/>
            <p:cNvSpPr/>
            <p:nvPr/>
          </p:nvSpPr>
          <p:spPr>
            <a:xfrm>
              <a:off x="4976931" y="1402635"/>
              <a:ext cx="2002631" cy="120157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2"/>
            <p:cNvSpPr txBox="1"/>
            <p:nvPr/>
          </p:nvSpPr>
          <p:spPr>
            <a:xfrm>
              <a:off x="4976931" y="1402635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El 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mero de huevos heces blandas o diarrea puede ser subestimado.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2"/>
            <p:cNvSpPr/>
            <p:nvPr/>
          </p:nvSpPr>
          <p:spPr>
            <a:xfrm>
              <a:off x="7179825" y="1402635"/>
              <a:ext cx="2002631" cy="1201578"/>
            </a:xfrm>
            <a:prstGeom prst="rect">
              <a:avLst/>
            </a:prstGeom>
            <a:solidFill>
              <a:srgbClr val="31B66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2"/>
            <p:cNvSpPr txBox="1"/>
            <p:nvPr/>
          </p:nvSpPr>
          <p:spPr>
            <a:xfrm>
              <a:off x="7179825" y="1402635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Algunos huevos se ven iguales y no pueden ser diferenciados (</a:t>
              </a:r>
              <a:r>
                <a:rPr b="0" i="1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Haemonchus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 vs. </a:t>
              </a:r>
              <a:r>
                <a:rPr b="0" i="1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Trichostrongylus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2"/>
            <p:cNvSpPr/>
            <p:nvPr/>
          </p:nvSpPr>
          <p:spPr>
            <a:xfrm>
              <a:off x="571142" y="2804477"/>
              <a:ext cx="2002631" cy="1201578"/>
            </a:xfrm>
            <a:prstGeom prst="rect">
              <a:avLst/>
            </a:prstGeom>
            <a:solidFill>
              <a:srgbClr val="CD262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2"/>
            <p:cNvSpPr txBox="1"/>
            <p:nvPr/>
          </p:nvSpPr>
          <p:spPr>
            <a:xfrm>
              <a:off x="571142" y="2804477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No todos los parásitos son patogénicos.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2"/>
            <p:cNvSpPr/>
            <p:nvPr/>
          </p:nvSpPr>
          <p:spPr>
            <a:xfrm>
              <a:off x="2774037" y="2804477"/>
              <a:ext cx="2002631" cy="1201578"/>
            </a:xfrm>
            <a:prstGeom prst="rect">
              <a:avLst/>
            </a:prstGeom>
            <a:solidFill>
              <a:srgbClr val="6945C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82"/>
            <p:cNvSpPr txBox="1"/>
            <p:nvPr/>
          </p:nvSpPr>
          <p:spPr>
            <a:xfrm>
              <a:off x="2774037" y="2804477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Existen distintos procedimientos para realizar el contaje de huevos.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82"/>
            <p:cNvSpPr/>
            <p:nvPr/>
          </p:nvSpPr>
          <p:spPr>
            <a:xfrm>
              <a:off x="4976931" y="2804477"/>
              <a:ext cx="2002631" cy="1201578"/>
            </a:xfrm>
            <a:prstGeom prst="rect">
              <a:avLst/>
            </a:prstGeom>
            <a:solidFill>
              <a:srgbClr val="2E63B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82"/>
            <p:cNvSpPr txBox="1"/>
            <p:nvPr/>
          </p:nvSpPr>
          <p:spPr>
            <a:xfrm>
              <a:off x="4976931" y="2804477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Existe posibilidad de error humano.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82"/>
            <p:cNvSpPr/>
            <p:nvPr/>
          </p:nvSpPr>
          <p:spPr>
            <a:xfrm>
              <a:off x="7179825" y="2804477"/>
              <a:ext cx="2002631" cy="120157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82"/>
            <p:cNvSpPr txBox="1"/>
            <p:nvPr/>
          </p:nvSpPr>
          <p:spPr>
            <a:xfrm>
              <a:off x="7179825" y="2804477"/>
              <a:ext cx="2002631" cy="1201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nsola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Es una foto de un momento puntual: no 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ú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onsolas"/>
                  <a:ea typeface="Consolas"/>
                  <a:cs typeface="Consolas"/>
                  <a:sym typeface="Consolas"/>
                </a:rPr>
                <a:t>til sin información adicional.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54" name="Google Shape;1054;p83"/>
          <p:cNvSpPr/>
          <p:nvPr/>
        </p:nvSpPr>
        <p:spPr>
          <a:xfrm rot="414403">
            <a:off x="7195185" y="461639"/>
            <a:ext cx="4481220" cy="5592370"/>
          </a:xfrm>
          <a:custGeom>
            <a:rect b="b" l="l" r="r" t="t"/>
            <a:pathLst>
              <a:path extrusionOk="0" h="6519822" w="5224396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55" name="Google Shape;1055;p83"/>
          <p:cNvSpPr txBox="1"/>
          <p:nvPr>
            <p:ph idx="1" type="body"/>
          </p:nvPr>
        </p:nvSpPr>
        <p:spPr>
          <a:xfrm>
            <a:off x="762677" y="1891292"/>
            <a:ext cx="5577230" cy="4011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Microscopio magnificación (10 x 10 = 100x),</a:t>
            </a:r>
            <a:br>
              <a:rPr lang="en-US" sz="1500"/>
            </a:br>
            <a:r>
              <a:rPr lang="en-US" sz="1500"/>
              <a:t>con movimiento mecánico de la lámina.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Cámara de McMaster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Solución de flotación</a:t>
            </a:r>
            <a:br>
              <a:rPr lang="en-US" sz="1500"/>
            </a:br>
            <a:r>
              <a:rPr lang="en-US" sz="1200"/>
              <a:t>Solución saturada de az</a:t>
            </a:r>
            <a:r>
              <a:rPr lang="en-US" sz="12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200"/>
              <a:t>car o sal / solución comercial</a:t>
            </a:r>
            <a:endParaRPr sz="12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Balanza con precisión 0.01g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Envases o recipientes</a:t>
            </a:r>
            <a:endParaRPr sz="15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Palitos de madera o mortero</a:t>
            </a:r>
            <a:endParaRPr sz="15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Tela para filtrar o filtro de te</a:t>
            </a:r>
            <a:endParaRPr sz="15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Pipetas plásticas o jeringas</a:t>
            </a:r>
            <a:endParaRPr sz="1500"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Guantes </a:t>
            </a:r>
            <a:endParaRPr/>
          </a:p>
        </p:txBody>
      </p:sp>
      <p:pic>
        <p:nvPicPr>
          <p:cNvPr descr="https://c2.staticflickr.com/6/5447/9198279951_4397261f24_z.jpg" id="1056" name="Google Shape;1056;p8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527" l="19864" r="34520" t="1946"/>
          <a:stretch/>
        </p:blipFill>
        <p:spPr>
          <a:xfrm rot="221627">
            <a:off x="7433578" y="670034"/>
            <a:ext cx="4252179" cy="54213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83"/>
          <p:cNvSpPr/>
          <p:nvPr/>
        </p:nvSpPr>
        <p:spPr>
          <a:xfrm flipH="1">
            <a:off x="-7" y="5860752"/>
            <a:ext cx="7955435" cy="1000958"/>
          </a:xfrm>
          <a:custGeom>
            <a:rect b="b" l="l" r="r" t="t"/>
            <a:pathLst>
              <a:path extrusionOk="0" h="918773" w="9536165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58" name="Google Shape;1058;p83"/>
          <p:cNvSpPr/>
          <p:nvPr/>
        </p:nvSpPr>
        <p:spPr>
          <a:xfrm rot="-151684">
            <a:off x="7444320" y="638361"/>
            <a:ext cx="3886968" cy="4530885"/>
          </a:xfrm>
          <a:custGeom>
            <a:rect b="b" l="l" r="r" t="t"/>
            <a:pathLst>
              <a:path extrusionOk="0" h="5162437" w="4532552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59" name="Google Shape;1059;p83"/>
          <p:cNvSpPr/>
          <p:nvPr/>
        </p:nvSpPr>
        <p:spPr>
          <a:xfrm rot="414403">
            <a:off x="7794616" y="1362728"/>
            <a:ext cx="3823422" cy="4731259"/>
          </a:xfrm>
          <a:custGeom>
            <a:rect b="b" l="l" r="r" t="t"/>
            <a:pathLst>
              <a:path extrusionOk="0" h="5515902" w="4457507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ctr">
              <a:srgbClr val="000000">
                <a:alpha val="1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60" name="Google Shape;1060;p83"/>
          <p:cNvSpPr txBox="1"/>
          <p:nvPr>
            <p:ph type="title"/>
          </p:nvPr>
        </p:nvSpPr>
        <p:spPr>
          <a:xfrm>
            <a:off x="664960" y="165660"/>
            <a:ext cx="8026863" cy="1725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Libre Franklin Black"/>
              <a:buNone/>
            </a:pPr>
            <a:r>
              <a:rPr lang="en-US" sz="3700"/>
              <a:t>Qué requieres para hacer los conteos de huevos en las heces?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4"/>
          <p:cNvSpPr txBox="1"/>
          <p:nvPr>
            <p:ph type="title"/>
          </p:nvPr>
        </p:nvSpPr>
        <p:spPr>
          <a:xfrm>
            <a:off x="606804" y="-574479"/>
            <a:ext cx="9493249" cy="157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Técnica de McMaster modificada</a:t>
            </a:r>
            <a:endParaRPr/>
          </a:p>
        </p:txBody>
      </p:sp>
      <p:sp>
        <p:nvSpPr>
          <p:cNvPr id="1066" name="Google Shape;1066;p84"/>
          <p:cNvSpPr txBox="1"/>
          <p:nvPr>
            <p:ph idx="1" type="body"/>
          </p:nvPr>
        </p:nvSpPr>
        <p:spPr>
          <a:xfrm>
            <a:off x="606804" y="1336431"/>
            <a:ext cx="6753137" cy="48371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descr="Egg counting" id="1067" name="Google Shape;1067;p84"/>
          <p:cNvPicPr preferRelativeResize="0"/>
          <p:nvPr/>
        </p:nvPicPr>
        <p:blipFill rotWithShape="1">
          <a:blip r:embed="rId4">
            <a:alphaModFix/>
          </a:blip>
          <a:srcRect b="0" l="9735" r="10750" t="0"/>
          <a:stretch/>
        </p:blipFill>
        <p:spPr>
          <a:xfrm>
            <a:off x="7709082" y="1336431"/>
            <a:ext cx="4443704" cy="167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 1" id="1068" name="Google Shape;1068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7617" y="3092819"/>
            <a:ext cx="4443703" cy="296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uide to Internal Parasites of Ruminants" id="1073" name="Google Shape;1073;p85"/>
          <p:cNvPicPr preferRelativeResize="0"/>
          <p:nvPr/>
        </p:nvPicPr>
        <p:blipFill rotWithShape="1">
          <a:blip r:embed="rId3">
            <a:alphaModFix/>
          </a:blip>
          <a:srcRect b="0" l="0" r="2595" t="0"/>
          <a:stretch/>
        </p:blipFill>
        <p:spPr>
          <a:xfrm>
            <a:off x="954715" y="45880"/>
            <a:ext cx="10139384" cy="676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79" name="Google Shape;1079;p86"/>
          <p:cNvSpPr/>
          <p:nvPr/>
        </p:nvSpPr>
        <p:spPr>
          <a:xfrm flipH="1">
            <a:off x="0" y="0"/>
            <a:ext cx="12192000" cy="2179475"/>
          </a:xfrm>
          <a:custGeom>
            <a:rect b="b" l="l" r="r" t="t"/>
            <a:pathLst>
              <a:path extrusionOk="0" h="2240205" w="12192000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80" name="Google Shape;1080;p86"/>
          <p:cNvSpPr/>
          <p:nvPr/>
        </p:nvSpPr>
        <p:spPr>
          <a:xfrm>
            <a:off x="-180668" y="217714"/>
            <a:ext cx="7424357" cy="6640286"/>
          </a:xfrm>
          <a:custGeom>
            <a:rect b="b" l="l" r="r" t="t"/>
            <a:pathLst>
              <a:path extrusionOk="0" h="6643444" w="6968018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rotWithShape="0" algn="tl" dir="27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81" name="Google Shape;1081;p86"/>
          <p:cNvSpPr txBox="1"/>
          <p:nvPr>
            <p:ph type="title"/>
          </p:nvPr>
        </p:nvSpPr>
        <p:spPr>
          <a:xfrm>
            <a:off x="5875506" y="243395"/>
            <a:ext cx="6046859" cy="2353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GRACIAS  </a:t>
            </a:r>
            <a:br>
              <a:rPr lang="en-US"/>
            </a:br>
            <a:r>
              <a:rPr lang="en-US"/>
              <a:t>Preguntas? </a:t>
            </a:r>
            <a:br>
              <a:rPr lang="en-US"/>
            </a:br>
            <a:r>
              <a:rPr lang="en-US"/>
              <a:t>Comentarios?</a:t>
            </a:r>
            <a:endParaRPr/>
          </a:p>
        </p:txBody>
      </p:sp>
      <p:sp>
        <p:nvSpPr>
          <p:cNvPr id="1082" name="Google Shape;1082;p86"/>
          <p:cNvSpPr txBox="1"/>
          <p:nvPr/>
        </p:nvSpPr>
        <p:spPr>
          <a:xfrm>
            <a:off x="6948152" y="2397189"/>
            <a:ext cx="5192523" cy="4011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Entrenamiento oficial del Consorcio (ACSRPC) por: SUSAN SCHOENIAN</a:t>
            </a:r>
            <a:br>
              <a:rPr b="0" i="0" lang="en-US" sz="1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Sheep &amp; Goat Specialist Emeritus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University of Maryland Extension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0" i="0" lang="en-US" sz="1600" u="sng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sschoen@umd.edu</a:t>
            </a:r>
            <a:endParaRPr b="0" i="0" sz="16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Traducido al Español por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Dra.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Leyla Rios, </a:t>
            </a: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Especialista en Pequeños Rumiantes, Mississippi State University</a:t>
            </a:r>
            <a:endParaRPr b="0" i="0" sz="12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Revisado por Dr.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Roger Ramirez-Barrios</a:t>
            </a: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, Virginia Tech; Dra.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Zaira Estrada-Reyes</a:t>
            </a: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, North Carolina Agricultural and Technical State University y Dr.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Homero Salinas-González,</a:t>
            </a:r>
            <a:r>
              <a:rPr b="0" i="0" lang="en-US" sz="12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Lincoln University of Missouri </a:t>
            </a:r>
            <a:endParaRPr b="0" i="0" sz="14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logo of a group of sheep&#10;&#10;Description automatically generated" id="1083" name="Google Shape;108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3641" y="719847"/>
            <a:ext cx="4692359" cy="594365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0" y="0"/>
            <a:ext cx="12192000" cy="2401295"/>
          </a:xfrm>
          <a:custGeom>
            <a:rect b="b" l="l" r="r" t="t"/>
            <a:pathLst>
              <a:path extrusionOk="0" h="2401295" w="12192000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70000" ty="0" sy="7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0" y="507129"/>
            <a:ext cx="6704268" cy="5796283"/>
          </a:xfrm>
          <a:custGeom>
            <a:rect b="b" l="l" r="r" t="t"/>
            <a:pathLst>
              <a:path extrusionOk="0" h="5796283" w="6704268">
                <a:moveTo>
                  <a:pt x="6605136" y="0"/>
                </a:moveTo>
                <a:lnTo>
                  <a:pt x="6704268" y="5679259"/>
                </a:lnTo>
                <a:lnTo>
                  <a:pt x="0" y="5796283"/>
                </a:lnTo>
                <a:lnTo>
                  <a:pt x="0" y="115293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1" y="653191"/>
            <a:ext cx="6592333" cy="5517241"/>
          </a:xfrm>
          <a:custGeom>
            <a:rect b="b" l="l" r="r" t="t"/>
            <a:pathLst>
              <a:path extrusionOk="0" h="5517241" w="6592333">
                <a:moveTo>
                  <a:pt x="6467941" y="0"/>
                </a:moveTo>
                <a:cubicBezTo>
                  <a:pt x="6481439" y="7387"/>
                  <a:pt x="6483627" y="9444"/>
                  <a:pt x="6491615" y="22453"/>
                </a:cubicBezTo>
                <a:lnTo>
                  <a:pt x="6494951" y="41286"/>
                </a:lnTo>
                <a:cubicBezTo>
                  <a:pt x="6511021" y="931743"/>
                  <a:pt x="6579001" y="4471206"/>
                  <a:pt x="6588033" y="5365193"/>
                </a:cubicBezTo>
                <a:cubicBezTo>
                  <a:pt x="6588349" y="5386892"/>
                  <a:pt x="6610989" y="5402770"/>
                  <a:pt x="6549140" y="5405213"/>
                </a:cubicBezTo>
                <a:cubicBezTo>
                  <a:pt x="4811929" y="5473855"/>
                  <a:pt x="3139981" y="5482610"/>
                  <a:pt x="1459876" y="5498851"/>
                </a:cubicBezTo>
                <a:lnTo>
                  <a:pt x="0" y="5517241"/>
                </a:lnTo>
                <a:lnTo>
                  <a:pt x="0" y="856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A diagram of a goat&#10;&#10;Description automatically generated" id="204" name="Google Shape;204;p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67734">
            <a:off x="520480" y="904906"/>
            <a:ext cx="5663308" cy="521024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>
            <p:ph type="title"/>
          </p:nvPr>
        </p:nvSpPr>
        <p:spPr>
          <a:xfrm>
            <a:off x="5218900" y="86216"/>
            <a:ext cx="6829660" cy="9064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ibre Franklin Black"/>
              <a:buNone/>
            </a:pPr>
            <a:r>
              <a:rPr lang="en-US"/>
              <a:t>Gusanos pulmonares</a:t>
            </a:r>
            <a:endParaRPr/>
          </a:p>
        </p:txBody>
      </p:sp>
      <p:sp>
        <p:nvSpPr>
          <p:cNvPr id="206" name="Google Shape;206;p9"/>
          <p:cNvSpPr txBox="1"/>
          <p:nvPr>
            <p:ph idx="1" type="body"/>
          </p:nvPr>
        </p:nvSpPr>
        <p:spPr>
          <a:xfrm>
            <a:off x="7122227" y="1722989"/>
            <a:ext cx="4982442" cy="5125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098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+"/>
            </a:pPr>
            <a:r>
              <a:rPr lang="en-US"/>
              <a:t>Poco comun (</a:t>
            </a:r>
            <a:r>
              <a:rPr i="1" lang="en-US"/>
              <a:t>Dictyocaulus filaria</a:t>
            </a:r>
            <a:r>
              <a:rPr lang="en-US"/>
              <a:t>) ciclo de vida directo</a:t>
            </a:r>
            <a:endParaRPr/>
          </a:p>
          <a:p>
            <a:pPr indent="-14224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  <a:p>
            <a:pPr indent="-22098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+"/>
            </a:pPr>
            <a:r>
              <a:rPr lang="en-US"/>
              <a:t>Más comunes pero menos patogénicos (</a:t>
            </a:r>
            <a:r>
              <a:rPr i="1" lang="en-US"/>
              <a:t>Muellerius capillaris </a:t>
            </a:r>
            <a:r>
              <a:rPr lang="en-US"/>
              <a:t>&amp; </a:t>
            </a:r>
            <a:r>
              <a:rPr i="1" lang="en-US"/>
              <a:t>Protostrongylus rufescens</a:t>
            </a:r>
            <a:r>
              <a:rPr lang="en-US"/>
              <a:t>) ciclo de vida indirecto requiere hospedero intermediario</a:t>
            </a:r>
            <a:endParaRPr/>
          </a:p>
          <a:p>
            <a:pPr indent="-14224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  <a:p>
            <a:pPr indent="-220503" lvl="0" marL="228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Es una enfermedad poco com</a:t>
            </a:r>
            <a:r>
              <a:rPr lang="en-US" sz="1400">
                <a:latin typeface="Ubuntu"/>
                <a:ea typeface="Ubuntu"/>
                <a:cs typeface="Ubuntu"/>
                <a:sym typeface="Ubuntu"/>
              </a:rPr>
              <a:t>ú</a:t>
            </a:r>
            <a:r>
              <a:rPr lang="en-US" sz="1400"/>
              <a:t>n.</a:t>
            </a:r>
            <a:endParaRPr sz="1400"/>
          </a:p>
          <a:p>
            <a:pPr indent="-220503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Síntomas respiratorios genéricos.</a:t>
            </a:r>
            <a:endParaRPr sz="1400"/>
          </a:p>
          <a:p>
            <a:pPr indent="-220503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Se pueden identificar las larvas de primer estadio en las heces, a través de la técnica de Baermann.</a:t>
            </a:r>
            <a:endParaRPr sz="1400"/>
          </a:p>
          <a:p>
            <a:pPr indent="-220503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Tratamiento con los desparasitantes conocidos.</a:t>
            </a:r>
            <a:endParaRPr sz="1400"/>
          </a:p>
          <a:p>
            <a:pPr indent="-220503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Mayor prevalencia en temperaturas templadas y humedad elevada, requiere </a:t>
            </a:r>
            <a:r>
              <a:rPr lang="en-US" sz="1400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hospedero intermediario</a:t>
            </a:r>
            <a:r>
              <a:rPr lang="en-US" sz="1400"/>
              <a:t> (caracol o babosa). </a:t>
            </a:r>
            <a:r>
              <a:rPr i="1" lang="en-US" sz="1400"/>
              <a:t>Dictyocaulus</a:t>
            </a:r>
            <a:r>
              <a:rPr lang="en-US" sz="1400"/>
              <a:t> tiene un ciclo de vida directo.</a:t>
            </a:r>
            <a:endParaRPr sz="1400"/>
          </a:p>
          <a:p>
            <a:pPr indent="-220503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Puede ser introducida en la granja a través de animales recién comprados.</a:t>
            </a:r>
            <a:endParaRPr sz="1400"/>
          </a:p>
          <a:p>
            <a:pPr indent="-14224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07" name="Google Shape;207;p9"/>
          <p:cNvSpPr txBox="1"/>
          <p:nvPr/>
        </p:nvSpPr>
        <p:spPr>
          <a:xfrm>
            <a:off x="4426052" y="1077559"/>
            <a:ext cx="1362243" cy="1277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Los huevos eclosionan en el tracto digestivo y las larvas son expulsadas en las heces</a:t>
            </a:r>
            <a:endParaRPr b="0" i="0" sz="11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8" name="Google Shape;208;p9"/>
          <p:cNvSpPr txBox="1"/>
          <p:nvPr/>
        </p:nvSpPr>
        <p:spPr>
          <a:xfrm>
            <a:off x="4839789" y="4453992"/>
            <a:ext cx="1605346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Las larvas deben penetrar el cuerpo de un caracol (o babosa) para continuar su ciclo de vida.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2127698" y="4285863"/>
            <a:ext cx="1605346" cy="938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Las larvas de 2do estadio pasan a 3er estadio dentro del cuerpo del caracol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2430258" y="2550838"/>
            <a:ext cx="1886817" cy="769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Los animales se infectan cuando por accidente consumen los caracoles contaminados</a:t>
            </a:r>
            <a:endParaRPr b="0" i="0" sz="11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679106" y="884903"/>
            <a:ext cx="1472666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Las larvas migran a los pulmones donde se desarrollan en gusanos adultos.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87331" y="5731711"/>
            <a:ext cx="6417671" cy="323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Ciclo de vida indirecto de los gusanos pulmonares cortos</a:t>
            </a:r>
            <a:endParaRPr b="1" i="0" sz="1500" u="none" cap="none" strike="noStrik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fterhoursVTI">
  <a:themeElements>
    <a:clrScheme name="Afterhours">
      <a:dk1>
        <a:srgbClr val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2024-03-04T22:19:33Z</dcterms:created>
  <dc:creator>Susan Schoenian</dc:creator>
</cp:coreProperties>
</file>